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9"/>
  </p:notesMasterIdLst>
  <p:sldIdLst>
    <p:sldId id="256" r:id="rId2"/>
    <p:sldId id="257" r:id="rId3"/>
    <p:sldId id="306" r:id="rId4"/>
    <p:sldId id="308" r:id="rId5"/>
    <p:sldId id="309" r:id="rId6"/>
    <p:sldId id="310" r:id="rId7"/>
    <p:sldId id="311" r:id="rId8"/>
    <p:sldId id="312" r:id="rId9"/>
    <p:sldId id="313" r:id="rId10"/>
    <p:sldId id="314" r:id="rId11"/>
    <p:sldId id="315" r:id="rId12"/>
    <p:sldId id="316" r:id="rId13"/>
    <p:sldId id="317" r:id="rId14"/>
    <p:sldId id="318" r:id="rId15"/>
    <p:sldId id="319" r:id="rId16"/>
    <p:sldId id="320" r:id="rId17"/>
    <p:sldId id="258" r:id="rId18"/>
  </p:sldIdLst>
  <p:sldSz cx="9144000" cy="5143500" type="screen16x9"/>
  <p:notesSz cx="6858000" cy="9144000"/>
  <p:embeddedFontLst>
    <p:embeddedFont>
      <p:font typeface="Abril Fatface" panose="02000503000000020003" pitchFamily="2" charset="0"/>
      <p:regular r:id="rId20"/>
    </p:embeddedFont>
    <p:embeddedFont>
      <p:font typeface="Cambria Math" panose="02040503050406030204" pitchFamily="18" charset="0"/>
      <p:regular r:id="rId21"/>
    </p:embeddedFont>
    <p:embeddedFont>
      <p:font typeface="Fira Sans" panose="020B0503050000020004" pitchFamily="34" charset="0"/>
      <p:regular r:id="rId22"/>
      <p:bold r:id="rId23"/>
      <p:italic r:id="rId24"/>
      <p:boldItalic r:id="rId25"/>
    </p:embeddedFont>
    <p:embeddedFont>
      <p:font typeface="Nunito" pitchFamily="2" charset="-52"/>
      <p:regular r:id="rId26"/>
      <p:bold r:id="rId27"/>
      <p:italic r:id="rId28"/>
      <p:boldItalic r:id="rId29"/>
    </p:embeddedFont>
    <p:embeddedFont>
      <p:font typeface="Roboto Condensed Light" panose="02000000000000000000" pitchFamily="2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838FFAD-A177-483E-9589-BB850E8F4380}">
  <a:tblStyle styleId="{6838FFAD-A177-483E-9589-BB850E8F43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1" d="100"/>
          <a:sy n="71" d="100"/>
        </p:scale>
        <p:origin x="114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807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4217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38103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5206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46864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77720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05718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226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8687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264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193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1332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4615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600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-243963" y="-93373"/>
            <a:ext cx="855913" cy="2600230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flipH="1">
            <a:off x="7919140" y="-278604"/>
            <a:ext cx="1383960" cy="932103"/>
          </a:xfrm>
          <a:custGeom>
            <a:avLst/>
            <a:gdLst/>
            <a:ahLst/>
            <a:cxnLst/>
            <a:rect l="l" t="t" r="r" b="b"/>
            <a:pathLst>
              <a:path w="31345" h="15587" extrusionOk="0">
                <a:moveTo>
                  <a:pt x="30788" y="0"/>
                </a:moveTo>
                <a:cubicBezTo>
                  <a:pt x="30548" y="648"/>
                  <a:pt x="30314" y="1315"/>
                  <a:pt x="30074" y="2000"/>
                </a:cubicBezTo>
                <a:cubicBezTo>
                  <a:pt x="29285" y="4244"/>
                  <a:pt x="28473" y="6566"/>
                  <a:pt x="27396" y="8520"/>
                </a:cubicBezTo>
                <a:cubicBezTo>
                  <a:pt x="26219" y="10665"/>
                  <a:pt x="23851" y="11484"/>
                  <a:pt x="21561" y="12277"/>
                </a:cubicBezTo>
                <a:cubicBezTo>
                  <a:pt x="21182" y="12408"/>
                  <a:pt x="20804" y="12540"/>
                  <a:pt x="20436" y="12675"/>
                </a:cubicBezTo>
                <a:cubicBezTo>
                  <a:pt x="16907" y="13975"/>
                  <a:pt x="13844" y="14991"/>
                  <a:pt x="10468" y="14991"/>
                </a:cubicBezTo>
                <a:cubicBezTo>
                  <a:pt x="9863" y="14991"/>
                  <a:pt x="9249" y="14958"/>
                  <a:pt x="8619" y="14889"/>
                </a:cubicBezTo>
                <a:cubicBezTo>
                  <a:pt x="7491" y="14764"/>
                  <a:pt x="6267" y="14452"/>
                  <a:pt x="5086" y="14148"/>
                </a:cubicBezTo>
                <a:cubicBezTo>
                  <a:pt x="3486" y="13740"/>
                  <a:pt x="1837" y="13311"/>
                  <a:pt x="291" y="13311"/>
                </a:cubicBezTo>
                <a:cubicBezTo>
                  <a:pt x="193" y="13311"/>
                  <a:pt x="97" y="13313"/>
                  <a:pt x="0" y="13316"/>
                </a:cubicBezTo>
                <a:lnTo>
                  <a:pt x="20" y="13908"/>
                </a:lnTo>
                <a:cubicBezTo>
                  <a:pt x="99" y="13906"/>
                  <a:pt x="180" y="13905"/>
                  <a:pt x="260" y="13905"/>
                </a:cubicBezTo>
                <a:cubicBezTo>
                  <a:pt x="1737" y="13905"/>
                  <a:pt x="3366" y="14319"/>
                  <a:pt x="4938" y="14725"/>
                </a:cubicBezTo>
                <a:cubicBezTo>
                  <a:pt x="6142" y="15030"/>
                  <a:pt x="7385" y="15349"/>
                  <a:pt x="8554" y="15478"/>
                </a:cubicBezTo>
                <a:cubicBezTo>
                  <a:pt x="9211" y="15550"/>
                  <a:pt x="9853" y="15586"/>
                  <a:pt x="10484" y="15586"/>
                </a:cubicBezTo>
                <a:cubicBezTo>
                  <a:pt x="13945" y="15586"/>
                  <a:pt x="17057" y="14553"/>
                  <a:pt x="20643" y="13234"/>
                </a:cubicBezTo>
                <a:cubicBezTo>
                  <a:pt x="21004" y="13099"/>
                  <a:pt x="21380" y="12971"/>
                  <a:pt x="21758" y="12839"/>
                </a:cubicBezTo>
                <a:cubicBezTo>
                  <a:pt x="24041" y="12047"/>
                  <a:pt x="26627" y="11152"/>
                  <a:pt x="27917" y="8806"/>
                </a:cubicBezTo>
                <a:cubicBezTo>
                  <a:pt x="29015" y="6810"/>
                  <a:pt x="29838" y="4464"/>
                  <a:pt x="30633" y="2194"/>
                </a:cubicBezTo>
                <a:cubicBezTo>
                  <a:pt x="30873" y="1516"/>
                  <a:pt x="31107" y="849"/>
                  <a:pt x="31344" y="207"/>
                </a:cubicBezTo>
                <a:lnTo>
                  <a:pt x="307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7564905" y="-93375"/>
            <a:ext cx="1730072" cy="2044587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3100" y="1481055"/>
            <a:ext cx="6816600" cy="24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3100" y="3995538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 rot="-1055101">
            <a:off x="-960243" y="-611114"/>
            <a:ext cx="1615770" cy="1821365"/>
          </a:xfrm>
          <a:custGeom>
            <a:avLst/>
            <a:gdLst/>
            <a:ahLst/>
            <a:cxnLst/>
            <a:rect l="l" t="t" r="r" b="b"/>
            <a:pathLst>
              <a:path w="37849" h="42665" extrusionOk="0">
                <a:moveTo>
                  <a:pt x="34362" y="0"/>
                </a:moveTo>
                <a:lnTo>
                  <a:pt x="33773" y="93"/>
                </a:lnTo>
                <a:cubicBezTo>
                  <a:pt x="34056" y="1905"/>
                  <a:pt x="34542" y="3747"/>
                  <a:pt x="35013" y="5527"/>
                </a:cubicBezTo>
                <a:cubicBezTo>
                  <a:pt x="36102" y="9655"/>
                  <a:pt x="37231" y="13926"/>
                  <a:pt x="35928" y="18232"/>
                </a:cubicBezTo>
                <a:cubicBezTo>
                  <a:pt x="35529" y="19551"/>
                  <a:pt x="34523" y="20491"/>
                  <a:pt x="33457" y="21485"/>
                </a:cubicBezTo>
                <a:cubicBezTo>
                  <a:pt x="32444" y="22433"/>
                  <a:pt x="31395" y="23413"/>
                  <a:pt x="30832" y="24782"/>
                </a:cubicBezTo>
                <a:cubicBezTo>
                  <a:pt x="30549" y="25465"/>
                  <a:pt x="30345" y="26252"/>
                  <a:pt x="30148" y="27012"/>
                </a:cubicBezTo>
                <a:cubicBezTo>
                  <a:pt x="29644" y="28943"/>
                  <a:pt x="29125" y="30943"/>
                  <a:pt x="27289" y="31663"/>
                </a:cubicBezTo>
                <a:cubicBezTo>
                  <a:pt x="26513" y="31966"/>
                  <a:pt x="24388" y="32404"/>
                  <a:pt x="21693" y="32960"/>
                </a:cubicBezTo>
                <a:cubicBezTo>
                  <a:pt x="13788" y="34588"/>
                  <a:pt x="1841" y="37048"/>
                  <a:pt x="288" y="40651"/>
                </a:cubicBezTo>
                <a:cubicBezTo>
                  <a:pt x="1" y="41315"/>
                  <a:pt x="64" y="41993"/>
                  <a:pt x="479" y="42664"/>
                </a:cubicBezTo>
                <a:lnTo>
                  <a:pt x="985" y="42352"/>
                </a:lnTo>
                <a:cubicBezTo>
                  <a:pt x="672" y="41848"/>
                  <a:pt x="626" y="41371"/>
                  <a:pt x="834" y="40885"/>
                </a:cubicBezTo>
                <a:cubicBezTo>
                  <a:pt x="2265" y="37569"/>
                  <a:pt x="14502" y="35049"/>
                  <a:pt x="21811" y="33542"/>
                </a:cubicBezTo>
                <a:cubicBezTo>
                  <a:pt x="24532" y="32982"/>
                  <a:pt x="26684" y="32539"/>
                  <a:pt x="27506" y="32216"/>
                </a:cubicBezTo>
                <a:cubicBezTo>
                  <a:pt x="29624" y="31387"/>
                  <a:pt x="30207" y="29141"/>
                  <a:pt x="30723" y="27160"/>
                </a:cubicBezTo>
                <a:cubicBezTo>
                  <a:pt x="30924" y="26387"/>
                  <a:pt x="31112" y="25653"/>
                  <a:pt x="31378" y="25008"/>
                </a:cubicBezTo>
                <a:cubicBezTo>
                  <a:pt x="31894" y="23758"/>
                  <a:pt x="32895" y="22824"/>
                  <a:pt x="33862" y="21920"/>
                </a:cubicBezTo>
                <a:cubicBezTo>
                  <a:pt x="34937" y="20916"/>
                  <a:pt x="36053" y="19876"/>
                  <a:pt x="36496" y="18403"/>
                </a:cubicBezTo>
                <a:cubicBezTo>
                  <a:pt x="37849" y="13938"/>
                  <a:pt x="36698" y="9587"/>
                  <a:pt x="35585" y="5376"/>
                </a:cubicBezTo>
                <a:cubicBezTo>
                  <a:pt x="35119" y="3609"/>
                  <a:pt x="34638" y="1784"/>
                  <a:pt x="343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10800000" flipH="1">
            <a:off x="7641225" y="-691372"/>
            <a:ext cx="1756619" cy="2076077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8145456" y="-66021"/>
            <a:ext cx="1756619" cy="2322794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 rot="-784685" flipH="1">
            <a:off x="7733586" y="-364017"/>
            <a:ext cx="1244983" cy="3296521"/>
          </a:xfrm>
          <a:custGeom>
            <a:avLst/>
            <a:gdLst/>
            <a:ahLst/>
            <a:cxnLst/>
            <a:rect l="l" t="t" r="r" b="b"/>
            <a:pathLst>
              <a:path w="20548" h="52504" extrusionOk="0">
                <a:moveTo>
                  <a:pt x="20041" y="0"/>
                </a:moveTo>
                <a:cubicBezTo>
                  <a:pt x="19883" y="254"/>
                  <a:pt x="19679" y="536"/>
                  <a:pt x="19462" y="839"/>
                </a:cubicBezTo>
                <a:cubicBezTo>
                  <a:pt x="18998" y="1480"/>
                  <a:pt x="18472" y="2208"/>
                  <a:pt x="18245" y="2868"/>
                </a:cubicBezTo>
                <a:cubicBezTo>
                  <a:pt x="17949" y="3734"/>
                  <a:pt x="17946" y="4842"/>
                  <a:pt x="17939" y="5918"/>
                </a:cubicBezTo>
                <a:cubicBezTo>
                  <a:pt x="17935" y="6609"/>
                  <a:pt x="17932" y="7264"/>
                  <a:pt x="17853" y="7823"/>
                </a:cubicBezTo>
                <a:cubicBezTo>
                  <a:pt x="17699" y="8955"/>
                  <a:pt x="17577" y="10063"/>
                  <a:pt x="17455" y="11136"/>
                </a:cubicBezTo>
                <a:cubicBezTo>
                  <a:pt x="17097" y="14395"/>
                  <a:pt x="16755" y="17471"/>
                  <a:pt x="15577" y="20738"/>
                </a:cubicBezTo>
                <a:cubicBezTo>
                  <a:pt x="14893" y="22630"/>
                  <a:pt x="13415" y="24272"/>
                  <a:pt x="11988" y="25860"/>
                </a:cubicBezTo>
                <a:cubicBezTo>
                  <a:pt x="11399" y="26511"/>
                  <a:pt x="10790" y="27190"/>
                  <a:pt x="10257" y="27864"/>
                </a:cubicBezTo>
                <a:cubicBezTo>
                  <a:pt x="9554" y="28752"/>
                  <a:pt x="8781" y="29647"/>
                  <a:pt x="8034" y="30515"/>
                </a:cubicBezTo>
                <a:cubicBezTo>
                  <a:pt x="6487" y="32308"/>
                  <a:pt x="4889" y="34160"/>
                  <a:pt x="3692" y="36177"/>
                </a:cubicBezTo>
                <a:cubicBezTo>
                  <a:pt x="2346" y="38447"/>
                  <a:pt x="1810" y="41539"/>
                  <a:pt x="1340" y="44266"/>
                </a:cubicBezTo>
                <a:cubicBezTo>
                  <a:pt x="1198" y="45079"/>
                  <a:pt x="1063" y="45848"/>
                  <a:pt x="915" y="46579"/>
                </a:cubicBezTo>
                <a:cubicBezTo>
                  <a:pt x="718" y="47536"/>
                  <a:pt x="590" y="48513"/>
                  <a:pt x="464" y="49460"/>
                </a:cubicBezTo>
                <a:cubicBezTo>
                  <a:pt x="336" y="50428"/>
                  <a:pt x="204" y="51424"/>
                  <a:pt x="1" y="52382"/>
                </a:cubicBezTo>
                <a:lnTo>
                  <a:pt x="583" y="52503"/>
                </a:lnTo>
                <a:cubicBezTo>
                  <a:pt x="790" y="51527"/>
                  <a:pt x="921" y="50516"/>
                  <a:pt x="1053" y="49539"/>
                </a:cubicBezTo>
                <a:cubicBezTo>
                  <a:pt x="1175" y="48601"/>
                  <a:pt x="1303" y="47634"/>
                  <a:pt x="1494" y="46697"/>
                </a:cubicBezTo>
                <a:cubicBezTo>
                  <a:pt x="1648" y="45957"/>
                  <a:pt x="1780" y="45184"/>
                  <a:pt x="1922" y="44365"/>
                </a:cubicBezTo>
                <a:cubicBezTo>
                  <a:pt x="2386" y="41690"/>
                  <a:pt x="2912" y="38657"/>
                  <a:pt x="4202" y="36482"/>
                </a:cubicBezTo>
                <a:cubicBezTo>
                  <a:pt x="5373" y="34509"/>
                  <a:pt x="6955" y="32673"/>
                  <a:pt x="8485" y="30900"/>
                </a:cubicBezTo>
                <a:cubicBezTo>
                  <a:pt x="9235" y="30032"/>
                  <a:pt x="10011" y="29130"/>
                  <a:pt x="10722" y="28232"/>
                </a:cubicBezTo>
                <a:cubicBezTo>
                  <a:pt x="11244" y="27571"/>
                  <a:pt x="11821" y="26933"/>
                  <a:pt x="12429" y="26255"/>
                </a:cubicBezTo>
                <a:cubicBezTo>
                  <a:pt x="13896" y="24627"/>
                  <a:pt x="15413" y="22942"/>
                  <a:pt x="16133" y="20939"/>
                </a:cubicBezTo>
                <a:cubicBezTo>
                  <a:pt x="17337" y="17606"/>
                  <a:pt x="17683" y="14494"/>
                  <a:pt x="18048" y="11202"/>
                </a:cubicBezTo>
                <a:cubicBezTo>
                  <a:pt x="18166" y="10132"/>
                  <a:pt x="18288" y="9027"/>
                  <a:pt x="18442" y="7906"/>
                </a:cubicBezTo>
                <a:cubicBezTo>
                  <a:pt x="18524" y="7303"/>
                  <a:pt x="18528" y="6632"/>
                  <a:pt x="18531" y="5922"/>
                </a:cubicBezTo>
                <a:cubicBezTo>
                  <a:pt x="18538" y="4895"/>
                  <a:pt x="18544" y="3832"/>
                  <a:pt x="18808" y="3060"/>
                </a:cubicBezTo>
                <a:cubicBezTo>
                  <a:pt x="19005" y="2484"/>
                  <a:pt x="19502" y="1793"/>
                  <a:pt x="19942" y="1188"/>
                </a:cubicBezTo>
                <a:cubicBezTo>
                  <a:pt x="20166" y="879"/>
                  <a:pt x="20377" y="586"/>
                  <a:pt x="20548" y="313"/>
                </a:cubicBezTo>
                <a:lnTo>
                  <a:pt x="200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/>
          <p:cNvSpPr/>
          <p:nvPr/>
        </p:nvSpPr>
        <p:spPr>
          <a:xfrm rot="-1783285">
            <a:off x="8151242" y="-786095"/>
            <a:ext cx="1031077" cy="3132372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5"/>
          <p:cNvSpPr/>
          <p:nvPr/>
        </p:nvSpPr>
        <p:spPr>
          <a:xfrm flipH="1">
            <a:off x="-408376" y="-174026"/>
            <a:ext cx="1214376" cy="4128522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1407300" y="1189100"/>
            <a:ext cx="63294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2008950" y="3153500"/>
            <a:ext cx="51261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1" r:id="rId4"/>
    <p:sldLayoutId id="2147483675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microsoft.com/office/2007/relationships/hdphoto" Target="../media/hdphoto8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5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ctrTitle"/>
          </p:nvPr>
        </p:nvSpPr>
        <p:spPr>
          <a:xfrm>
            <a:off x="911220" y="311898"/>
            <a:ext cx="7059300" cy="2058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FACE ID TECHNOLOGY</a:t>
            </a:r>
            <a:endParaRPr dirty="0"/>
          </a:p>
        </p:txBody>
      </p:sp>
      <p:cxnSp>
        <p:nvCxnSpPr>
          <p:cNvPr id="234" name="Google Shape;234;p33"/>
          <p:cNvCxnSpPr>
            <a:cxnSpLocks/>
          </p:cNvCxnSpPr>
          <p:nvPr/>
        </p:nvCxnSpPr>
        <p:spPr>
          <a:xfrm>
            <a:off x="680136" y="2370633"/>
            <a:ext cx="71669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5" name="Google Shape;235;p33"/>
          <p:cNvSpPr txBox="1">
            <a:spLocks noGrp="1"/>
          </p:cNvSpPr>
          <p:nvPr>
            <p:ph type="subTitle" idx="1"/>
          </p:nvPr>
        </p:nvSpPr>
        <p:spPr>
          <a:xfrm>
            <a:off x="-381480" y="2370633"/>
            <a:ext cx="25854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Alina Kragel. 2022</a:t>
            </a:r>
            <a:endParaRPr sz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FC2FD3-FB0C-5F61-BB2D-2F5B2427E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38480" y1="41588" x2="35789" y2="8507"/>
                        <a14:foregroundMark x1="25965" y1="24764" x2="33450" y2="3970"/>
                        <a14:foregroundMark x1="24444" y1="45747" x2="16140" y2="81474"/>
                        <a14:foregroundMark x1="12281" y1="73913" x2="11696" y2="92628"/>
                        <a14:foregroundMark x1="12281" y1="69943" x2="14503" y2="65974"/>
                        <a14:foregroundMark x1="97661" y1="85633" x2="92749" y2="86957"/>
                        <a14:foregroundMark x1="79181" y1="98488" x2="97310" y2="91493"/>
                        <a14:foregroundMark x1="24912" y1="17958" x2="26199" y2="9452"/>
                        <a14:foregroundMark x1="27719" y1="6805" x2="33684" y2="1890"/>
                        <a14:foregroundMark x1="41053" y1="5860" x2="46199" y2="22495"/>
                        <a14:foregroundMark x1="46550" y1="27221" x2="47953" y2="46314"/>
                        <a14:foregroundMark x1="47953" y1="38752" x2="46784" y2="25142"/>
                        <a14:foregroundMark x1="44561" y1="11531" x2="46082" y2="19471"/>
                        <a14:foregroundMark x1="45497" y1="13043" x2="48304" y2="33459"/>
                        <a14:foregroundMark x1="32982" y1="1512" x2="29006" y2="4726"/>
                        <a14:foregroundMark x1="44561" y1="9074" x2="45848" y2="12854"/>
                        <a14:foregroundMark x1="64211" y1="26465" x2="73450" y2="18526"/>
                        <a14:backgroundMark x1="27135" y1="2079" x2="27135" y2="2079"/>
                        <a14:backgroundMark x1="26901" y1="2268" x2="7602" y2="41966"/>
                        <a14:backgroundMark x1="27836" y1="39509" x2="27836" y2="39509"/>
                        <a14:backgroundMark x1="29825" y1="49338" x2="29825" y2="49338"/>
                        <a14:backgroundMark x1="26667" y1="51040" x2="26667" y2="51040"/>
                        <a14:backgroundMark x1="24912" y1="56900" x2="24912" y2="56900"/>
                        <a14:backgroundMark x1="28421" y1="1134" x2="29825" y2="189"/>
                        <a14:backgroundMark x1="30058" y1="1134" x2="33216" y2="0"/>
                        <a14:backgroundMark x1="40585" y1="567" x2="49591" y2="6238"/>
                        <a14:backgroundMark x1="59064" y1="3025" x2="95556" y2="3214"/>
                        <a14:backgroundMark x1="93099" y1="29490" x2="94269" y2="75803"/>
                        <a14:backgroundMark x1="39883" y1="378" x2="39883" y2="378"/>
                        <a14:backgroundMark x1="39064" y1="378" x2="39064" y2="378"/>
                        <a14:backgroundMark x1="49123" y1="7750" x2="50292" y2="22117"/>
                        <a14:backgroundMark x1="86433" y1="64461" x2="63977" y2="44612"/>
                        <a14:backgroundMark x1="85263" y1="41210" x2="89240" y2="30246"/>
                        <a14:backgroundMark x1="50409" y1="23440" x2="51462" y2="410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097" y="2370633"/>
            <a:ext cx="4175276" cy="284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ace ID - Wikipedia">
            <a:extLst>
              <a:ext uri="{FF2B5EF4-FFF2-40B4-BE49-F238E27FC236}">
                <a16:creationId xmlns:a16="http://schemas.microsoft.com/office/drawing/2014/main" id="{3E6911DC-4341-51B1-F7EC-CC10F8524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290" y="2666813"/>
            <a:ext cx="2251710" cy="225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5229247" y="30300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Почему и как?</a:t>
            </a:r>
            <a:endParaRPr b="0" dirty="0"/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1362635" y="1646480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71CB3F6-23F4-F0BF-5084-4F2F1A2BBCF9}"/>
              </a:ext>
            </a:extLst>
          </p:cNvPr>
          <p:cNvSpPr txBox="1"/>
          <p:nvPr/>
        </p:nvSpPr>
        <p:spPr>
          <a:xfrm>
            <a:off x="506404" y="191929"/>
            <a:ext cx="89872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111111"/>
                </a:solidFill>
                <a:effectLst/>
                <a:latin typeface="-apple-system"/>
              </a:rPr>
              <a:t>На что похожи признаки, </a:t>
            </a:r>
            <a:endParaRPr lang="en-US" sz="1800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ru-RU" sz="1800" b="0" i="0" dirty="0">
                <a:solidFill>
                  <a:srgbClr val="111111"/>
                </a:solidFill>
                <a:effectLst/>
                <a:latin typeface="-apple-system"/>
              </a:rPr>
              <a:t>которые определяет нейросеть?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111111"/>
                </a:solidFill>
                <a:effectLst/>
                <a:latin typeface="-apple-system"/>
              </a:rPr>
              <a:t>Чем руководствуется алгоритм при построении вектора?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111111"/>
                </a:solidFill>
                <a:effectLst/>
                <a:latin typeface="-apple-system"/>
              </a:rPr>
              <a:t>Может ли вектор сам по себе что-то сказать нам о внешности человека?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111111"/>
                </a:solidFill>
                <a:effectLst/>
                <a:latin typeface="-apple-system"/>
              </a:rPr>
              <a:t>На какие именно части лица обращает внимание алгоритм?</a:t>
            </a:r>
            <a:endParaRPr lang="LID4096" sz="1800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19032D6F-76C7-771C-0847-BDF896D6D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4189" y1="11688" x2="95135" y2="12825"/>
                        <a14:foregroundMark x1="43851" y1="43669" x2="50878" y2="42208"/>
                        <a14:foregroundMark x1="87770" y1="90422" x2="96554" y2="946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220" y="1785442"/>
            <a:ext cx="8335560" cy="3468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B357F71-CE1C-CC15-47B3-211EA85CCA96}"/>
              </a:ext>
            </a:extLst>
          </p:cNvPr>
          <p:cNvSpPr txBox="1"/>
          <p:nvPr/>
        </p:nvSpPr>
        <p:spPr>
          <a:xfrm>
            <a:off x="7447430" y="1484591"/>
            <a:ext cx="71493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Abril Fatface" panose="02000503000000020003" pitchFamily="2" charset="0"/>
              </a:rPr>
              <a:t>Vec2Face</a:t>
            </a:r>
            <a:endParaRPr lang="LID4096" sz="1800" b="1" dirty="0"/>
          </a:p>
        </p:txBody>
      </p:sp>
    </p:spTree>
    <p:extLst>
      <p:ext uri="{BB962C8B-B14F-4D97-AF65-F5344CB8AC3E}">
        <p14:creationId xmlns:p14="http://schemas.microsoft.com/office/powerpoint/2010/main" val="528993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460023" y="360438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ru-RU" b="0" i="0" dirty="0">
                <a:solidFill>
                  <a:srgbClr val="111111"/>
                </a:solidFill>
                <a:effectLst/>
                <a:latin typeface="Fira Sans" panose="020B0604020202020204" pitchFamily="34" charset="0"/>
              </a:rPr>
              <a:t>Оцениваем качество изображения</a:t>
            </a:r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150363" y="939864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12C1F3B-0BB0-3767-B950-D9B2DF2C3578}"/>
              </a:ext>
            </a:extLst>
          </p:cNvPr>
          <p:cNvSpPr txBox="1"/>
          <p:nvPr/>
        </p:nvSpPr>
        <p:spPr>
          <a:xfrm>
            <a:off x="168087" y="947491"/>
            <a:ext cx="911038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e-BY" sz="1600" b="0" i="0" dirty="0">
                <a:solidFill>
                  <a:srgbClr val="111111"/>
                </a:solidFill>
                <a:effectLst/>
                <a:latin typeface="-apple-system"/>
              </a:rPr>
              <a:t>Д</a:t>
            </a:r>
            <a:r>
              <a:rPr lang="ru-RU" sz="1600" b="0" i="0" dirty="0" err="1">
                <a:solidFill>
                  <a:srgbClr val="111111"/>
                </a:solidFill>
                <a:effectLst/>
                <a:latin typeface="-apple-system"/>
              </a:rPr>
              <a:t>етектор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 может ошибочно распознать лицо там, где его нет. Или распознать правильно, но изображение окажется плохого качества. Тем не менее, раз лицо найдено, оно пройдёт весь </a:t>
            </a:r>
            <a:r>
              <a:rPr lang="ru-RU" sz="1600" b="0" i="0" dirty="0" err="1">
                <a:solidFill>
                  <a:srgbClr val="111111"/>
                </a:solidFill>
                <a:effectLst/>
                <a:latin typeface="-apple-system"/>
              </a:rPr>
              <a:t>пайплайн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 и получит вектор — вот только применить его будет нельзя. В случае с некачественным лицом вектор получается очень шумным и неточным, а при ложном срабатывании детектора он и вовсе не несёт какой-либо полезной информации, а значит, использовать такие векторы для сравнения нет никакого смысла.</a:t>
            </a:r>
            <a:endParaRPr lang="LID4096" sz="1600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87E58B77-A0BB-9CE4-F258-5A79D9721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379" y1="59524" x2="8458" y2="8009"/>
                        <a14:foregroundMark x1="12070" y1="41558" x2="20529" y2="28139"/>
                        <a14:foregroundMark x1="24670" y1="60173" x2="31454" y2="6277"/>
                        <a14:foregroundMark x1="34714" y1="39177" x2="48634" y2="30087"/>
                        <a14:foregroundMark x1="52423" y1="60823" x2="59207" y2="7143"/>
                        <a14:foregroundMark x1="76828" y1="38961" x2="86872" y2="28571"/>
                        <a14:foregroundMark x1="54537" y1="72727" x2="68194" y2="86797"/>
                        <a14:foregroundMark x1="93568" y1="89610" x2="97093" y2="779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512" y="2571750"/>
            <a:ext cx="6182851" cy="251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2E5D47-0A99-758B-DE7A-E454D5E34EFF}"/>
              </a:ext>
            </a:extLst>
          </p:cNvPr>
          <p:cNvSpPr txBox="1"/>
          <p:nvPr/>
        </p:nvSpPr>
        <p:spPr>
          <a:xfrm>
            <a:off x="5816140" y="4523085"/>
            <a:ext cx="862566" cy="2599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1050" dirty="0"/>
              <a:t>Пригодно?</a:t>
            </a:r>
            <a:endParaRPr lang="LID4096" sz="1050" dirty="0"/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006F78CE-E4D2-26C8-6E63-F0396BE6A781}"/>
              </a:ext>
            </a:extLst>
          </p:cNvPr>
          <p:cNvCxnSpPr>
            <a:stCxn id="10" idx="3"/>
          </p:cNvCxnSpPr>
          <p:nvPr/>
        </p:nvCxnSpPr>
        <p:spPr>
          <a:xfrm flipV="1">
            <a:off x="6678706" y="4653073"/>
            <a:ext cx="43030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FA973F16-1AB0-91CE-0300-427E887D44DB}"/>
              </a:ext>
            </a:extLst>
          </p:cNvPr>
          <p:cNvCxnSpPr>
            <a:stCxn id="10" idx="0"/>
          </p:cNvCxnSpPr>
          <p:nvPr/>
        </p:nvCxnSpPr>
        <p:spPr>
          <a:xfrm flipV="1">
            <a:off x="6247423" y="3648635"/>
            <a:ext cx="0" cy="8744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7B9C844-F18B-0EFE-01F2-C49D9954A363}"/>
              </a:ext>
            </a:extLst>
          </p:cNvPr>
          <p:cNvSpPr txBox="1"/>
          <p:nvPr/>
        </p:nvSpPr>
        <p:spPr>
          <a:xfrm>
            <a:off x="6678706" y="4384585"/>
            <a:ext cx="690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  <a:endParaRPr lang="LID4096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7B986F-646B-BC2C-A4EB-DFE248EB0D6B}"/>
              </a:ext>
            </a:extLst>
          </p:cNvPr>
          <p:cNvSpPr txBox="1"/>
          <p:nvPr/>
        </p:nvSpPr>
        <p:spPr>
          <a:xfrm>
            <a:off x="6201622" y="3924858"/>
            <a:ext cx="69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yeap</a:t>
            </a:r>
            <a:endParaRPr lang="LID4096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9C56473-8D66-55D1-D973-0DF9F66A7D12}"/>
                  </a:ext>
                </a:extLst>
              </p:cNvPr>
              <p:cNvSpPr txBox="1"/>
              <p:nvPr/>
            </p:nvSpPr>
            <p:spPr>
              <a:xfrm>
                <a:off x="6678706" y="2566777"/>
                <a:ext cx="1603356" cy="14117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0.07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−0.12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0.14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0.21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−0.09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−0.26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LID4096" dirty="0"/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9C56473-8D66-55D1-D973-0DF9F66A7D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8706" y="2566777"/>
                <a:ext cx="1603356" cy="14117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6069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460023" y="360438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ru-RU" b="0" dirty="0">
                <a:solidFill>
                  <a:srgbClr val="111111"/>
                </a:solidFill>
                <a:latin typeface="Fira Sans" panose="020B0604020202020204" pitchFamily="34" charset="0"/>
              </a:rPr>
              <a:t>Что с качеством?</a:t>
            </a:r>
            <a:endParaRPr lang="ru-RU" b="0" i="0" dirty="0">
              <a:solidFill>
                <a:srgbClr val="111111"/>
              </a:solidFill>
              <a:effectLst/>
              <a:latin typeface="Fira Sans" panose="020B0604020202020204" pitchFamily="34" charset="0"/>
            </a:endParaRPr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0" y="4534519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E3F5123-466E-E6F7-6CE0-EB6BAFF83405}"/>
              </a:ext>
            </a:extLst>
          </p:cNvPr>
          <p:cNvSpPr txBox="1"/>
          <p:nvPr/>
        </p:nvSpPr>
        <p:spPr>
          <a:xfrm>
            <a:off x="460023" y="1209884"/>
            <a:ext cx="798082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Все возможные сценарии биометрического сопоставления можно свести к двум:</a:t>
            </a:r>
          </a:p>
          <a:p>
            <a:pPr algn="l">
              <a:buFont typeface="+mj-lt"/>
              <a:buAutoNum type="arabicPeriod"/>
            </a:pPr>
            <a:r>
              <a:rPr lang="ru-RU" sz="1600" b="1" dirty="0">
                <a:solidFill>
                  <a:srgbClr val="111111"/>
                </a:solidFill>
                <a:latin typeface="-apple-system"/>
              </a:rPr>
              <a:t> В</a:t>
            </a:r>
            <a:r>
              <a:rPr lang="ru-RU" sz="1600" b="1" i="0" dirty="0">
                <a:solidFill>
                  <a:srgbClr val="111111"/>
                </a:solidFill>
                <a:effectLst/>
                <a:latin typeface="-apple-system"/>
              </a:rPr>
              <a:t>ерификация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 (она же сопоставление 1:1) представляет собой сравнение двух образцов для исследования их принадлежности одному и тому же человеку. Верификация, в частности, выполняется, когда вы пытаетесь разблокировать смартфон при помощи изображения лица — здесь биометрическая система отвечает на вопрос, достаточна ли высока её уверенность в том, что предъявленное изображение принадлежит владельцу устройства;</a:t>
            </a:r>
          </a:p>
          <a:p>
            <a:pPr algn="l">
              <a:buFont typeface="+mj-lt"/>
              <a:buAutoNum type="arabicPeriod"/>
            </a:pPr>
            <a:r>
              <a:rPr lang="ru-RU" sz="1600" b="1" dirty="0">
                <a:solidFill>
                  <a:srgbClr val="111111"/>
                </a:solidFill>
                <a:latin typeface="-apple-system"/>
              </a:rPr>
              <a:t> И</a:t>
            </a:r>
            <a:r>
              <a:rPr lang="ru-RU" sz="1600" b="1" i="0" dirty="0">
                <a:solidFill>
                  <a:srgbClr val="111111"/>
                </a:solidFill>
                <a:effectLst/>
                <a:latin typeface="-apple-system"/>
              </a:rPr>
              <a:t>дентификация 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(она же поиск, она же сопоставление 1:N) подразумевает отбор из некоторого множества образцов-кандидатов тех, что предположительно принадлежат тому же человеку, что и представленный системе искомый образец. В качестве примера можно предложить систему контроля доступа, которая отпирает магнитный замок, когда «видит» на камере знакомое лицо.</a:t>
            </a:r>
          </a:p>
        </p:txBody>
      </p:sp>
    </p:spTree>
    <p:extLst>
      <p:ext uri="{BB962C8B-B14F-4D97-AF65-F5344CB8AC3E}">
        <p14:creationId xmlns:p14="http://schemas.microsoft.com/office/powerpoint/2010/main" val="3331070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513811" y="94909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ru-RU" b="0" dirty="0">
                <a:solidFill>
                  <a:srgbClr val="111111"/>
                </a:solidFill>
                <a:latin typeface="Fira Sans" panose="020B0604020202020204" pitchFamily="34" charset="0"/>
              </a:rPr>
              <a:t>Что с качеством?</a:t>
            </a:r>
            <a:endParaRPr lang="ru-RU" b="0" i="0" dirty="0">
              <a:solidFill>
                <a:srgbClr val="111111"/>
              </a:solidFill>
              <a:effectLst/>
              <a:latin typeface="Fira Sans" panose="020B0604020202020204" pitchFamily="34" charset="0"/>
            </a:endParaRPr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123367" y="1280329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E3F5123-466E-E6F7-6CE0-EB6BAFF83405}"/>
              </a:ext>
            </a:extLst>
          </p:cNvPr>
          <p:cNvSpPr txBox="1"/>
          <p:nvPr/>
        </p:nvSpPr>
        <p:spPr>
          <a:xfrm>
            <a:off x="215153" y="618321"/>
            <a:ext cx="87136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Результатом сопоставления векторов будет показатель схожести, измеряемый на интервале [0; 1], и для его приведения к бинарному ответу «да/нет» нам нужно ввести пороговое значение.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D6880A-D331-24EC-FCA3-CC5DC88E6D77}"/>
              </a:ext>
            </a:extLst>
          </p:cNvPr>
          <p:cNvSpPr txBox="1"/>
          <p:nvPr/>
        </p:nvSpPr>
        <p:spPr>
          <a:xfrm>
            <a:off x="103094" y="2170889"/>
            <a:ext cx="9202271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Имеем четыре исхода сравнения: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 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истинно-положительный (</a:t>
            </a:r>
            <a:r>
              <a:rPr lang="ru-RU" sz="1600" b="0" i="0" u="sng" dirty="0" err="1">
                <a:solidFill>
                  <a:srgbClr val="111111"/>
                </a:solidFill>
                <a:effectLst/>
                <a:latin typeface="-apple-system"/>
              </a:rPr>
              <a:t>true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 </a:t>
            </a:r>
            <a:r>
              <a:rPr lang="ru-RU" sz="1600" b="0" i="0" u="sng" dirty="0" err="1">
                <a:solidFill>
                  <a:srgbClr val="111111"/>
                </a:solidFill>
                <a:effectLst/>
                <a:latin typeface="-apple-system"/>
              </a:rPr>
              <a:t>match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): 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показатель схожести выше установленного порога, и оба сравниваемых образца фактически принадлежат одному и тому же человеку;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 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истинно-отрицательный (</a:t>
            </a:r>
            <a:r>
              <a:rPr lang="ru-RU" sz="1600" b="0" i="0" u="sng" dirty="0" err="1">
                <a:solidFill>
                  <a:srgbClr val="111111"/>
                </a:solidFill>
                <a:effectLst/>
                <a:latin typeface="-apple-system"/>
              </a:rPr>
              <a:t>true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 </a:t>
            </a:r>
            <a:r>
              <a:rPr lang="ru-RU" sz="1600" b="0" i="0" u="sng" dirty="0" err="1">
                <a:solidFill>
                  <a:srgbClr val="111111"/>
                </a:solidFill>
                <a:effectLst/>
                <a:latin typeface="-apple-system"/>
              </a:rPr>
              <a:t>non-match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)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: показатель схожести ниже установленного порога, и оба сравниваемых образца фактически принадлежат разным людям;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 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ложноотрицательный (ошибка первого рода, </a:t>
            </a:r>
            <a:r>
              <a:rPr lang="ru-RU" sz="1600" b="0" i="0" u="sng" dirty="0" err="1">
                <a:solidFill>
                  <a:srgbClr val="111111"/>
                </a:solidFill>
                <a:effectLst/>
                <a:latin typeface="-apple-system"/>
              </a:rPr>
              <a:t>false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 </a:t>
            </a:r>
            <a:r>
              <a:rPr lang="ru-RU" sz="1600" b="0" i="0" u="sng" dirty="0" err="1">
                <a:solidFill>
                  <a:srgbClr val="111111"/>
                </a:solidFill>
                <a:effectLst/>
                <a:latin typeface="-apple-system"/>
              </a:rPr>
              <a:t>non-match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):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 показатель схожести ниже установленного порога, в то время как оба сравниваемых образца фактически принадлежат одному и тому же человеку;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 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ложноположительный (ошибка второго рода, </a:t>
            </a:r>
            <a:r>
              <a:rPr lang="ru-RU" sz="1600" b="0" i="0" u="sng" dirty="0" err="1">
                <a:solidFill>
                  <a:srgbClr val="111111"/>
                </a:solidFill>
                <a:effectLst/>
                <a:latin typeface="-apple-system"/>
              </a:rPr>
              <a:t>false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 </a:t>
            </a:r>
            <a:r>
              <a:rPr lang="ru-RU" sz="1600" b="0" i="0" u="sng" dirty="0" err="1">
                <a:solidFill>
                  <a:srgbClr val="111111"/>
                </a:solidFill>
                <a:effectLst/>
                <a:latin typeface="-apple-system"/>
              </a:rPr>
              <a:t>match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-apple-system"/>
              </a:rPr>
              <a:t>):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 показатель схожести выше установленного порога, в то время как оба сравниваемых образца фактически принадлежат разным людям.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C25C1E-B468-1575-8E55-731A2DF5612C}"/>
              </a:ext>
            </a:extLst>
          </p:cNvPr>
          <p:cNvSpPr txBox="1"/>
          <p:nvPr/>
        </p:nvSpPr>
        <p:spPr>
          <a:xfrm>
            <a:off x="103094" y="1310111"/>
            <a:ext cx="904090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Самым очевидным и самым наивным подходом к оценке качества алгоритма было бы измерение точности сопоставления (</a:t>
            </a:r>
            <a:r>
              <a:rPr lang="ru-RU" sz="1600" b="0" i="1" dirty="0" err="1">
                <a:solidFill>
                  <a:srgbClr val="111111"/>
                </a:solidFill>
                <a:effectLst/>
                <a:latin typeface="-apple-system"/>
              </a:rPr>
              <a:t>accuracy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).</a:t>
            </a:r>
          </a:p>
          <a:p>
            <a:pPr algn="l"/>
            <a:r>
              <a:rPr lang="ru-RU" sz="1600" b="0" i="1" dirty="0" err="1">
                <a:solidFill>
                  <a:srgbClr val="111111"/>
                </a:solidFill>
                <a:effectLst/>
                <a:latin typeface="-apple-system"/>
              </a:rPr>
              <a:t>Accuracy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 = (Случаи, когда система сработала верно) / (Всего случаев)</a:t>
            </a:r>
          </a:p>
        </p:txBody>
      </p:sp>
    </p:spTree>
    <p:extLst>
      <p:ext uri="{BB962C8B-B14F-4D97-AF65-F5344CB8AC3E}">
        <p14:creationId xmlns:p14="http://schemas.microsoft.com/office/powerpoint/2010/main" val="2770481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477952" y="22041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ru-RU" b="0" dirty="0">
                <a:solidFill>
                  <a:srgbClr val="111111"/>
                </a:solidFill>
                <a:latin typeface="Fira Sans" panose="020B0604020202020204" pitchFamily="34" charset="0"/>
              </a:rPr>
              <a:t>Что с качеством?</a:t>
            </a:r>
            <a:endParaRPr lang="ru-RU" b="0" i="0" dirty="0">
              <a:solidFill>
                <a:srgbClr val="111111"/>
              </a:solidFill>
              <a:effectLst/>
              <a:latin typeface="Fira Sans" panose="020B0604020202020204" pitchFamily="34" charset="0"/>
            </a:endParaRPr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114402" y="792215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9DA490B-40B0-50E4-3E8D-7D83CE8C11B5}"/>
                  </a:ext>
                </a:extLst>
              </p:cNvPr>
              <p:cNvSpPr txBox="1"/>
              <p:nvPr/>
            </p:nvSpPr>
            <p:spPr>
              <a:xfrm>
                <a:off x="477952" y="1171366"/>
                <a:ext cx="7373471" cy="280076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ru-RU" sz="1600" dirty="0">
                    <a:solidFill>
                      <a:srgbClr val="111111"/>
                    </a:solidFill>
                    <a:latin typeface="-apple-system"/>
                  </a:rPr>
                  <a:t>В</a:t>
                </a:r>
                <a:r>
                  <a:rPr lang="ru-RU" sz="1600" b="0" i="0" dirty="0">
                    <a:solidFill>
                      <a:srgbClr val="111111"/>
                    </a:solidFill>
                    <a:effectLst/>
                    <a:latin typeface="-apple-system"/>
                  </a:rPr>
                  <a:t>место того чтобы измерять частоту правильных сравнений, изучим, какова частота истинно-положительных результатов алгоритма при фиксированной частоте ошибок второго рода. Такая метрика обозначается как </a:t>
                </a:r>
                <a:r>
                  <a:rPr lang="en-US" sz="1600" b="1" i="1" dirty="0">
                    <a:solidFill>
                      <a:srgbClr val="111111"/>
                    </a:solidFill>
                    <a:effectLst/>
                    <a:latin typeface="Abril Fatface" panose="02000503000000020003" pitchFamily="2" charset="0"/>
                  </a:rPr>
                  <a:t>TMR@FMR</a:t>
                </a:r>
                <a:r>
                  <a:rPr lang="ru-RU" sz="1600" b="1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:r>
                  <a:rPr lang="en-US" sz="1600" b="1" i="1" dirty="0">
                    <a:solidFill>
                      <a:srgbClr val="111111"/>
                    </a:solidFill>
                    <a:effectLst/>
                    <a:latin typeface="Abril Fatface" panose="02000503000000020003" pitchFamily="2" charset="0"/>
                  </a:rPr>
                  <a:t>=</a:t>
                </a:r>
                <a:r>
                  <a:rPr lang="ru-RU" sz="1600" b="1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14:m>
                  <m:oMath xmlns:m="http://schemas.openxmlformats.org/officeDocument/2006/math">
                    <m:r>
                      <a:rPr lang="LID4096" sz="1600" b="1" i="1" dirty="0" smtClean="0">
                        <a:latin typeface="Cambria Math" panose="02040503050406030204" pitchFamily="18" charset="0"/>
                      </a:rPr>
                      <m:t>𝜶</m:t>
                    </m:r>
                    <m:r>
                      <a:rPr lang="ru-RU" sz="1600" b="1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sz="1600" b="1" i="1" dirty="0"/>
                  <a:t> </a:t>
                </a:r>
                <a:r>
                  <a:rPr lang="ru-RU" sz="1600" dirty="0"/>
                  <a:t>где: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b="1" i="1" dirty="0">
                    <a:latin typeface="Abril Fatface" panose="02000503000000020003" pitchFamily="2" charset="0"/>
                  </a:rPr>
                  <a:t>TMR </a:t>
                </a:r>
                <a:r>
                  <a:rPr lang="en-US" sz="1600" dirty="0">
                    <a:latin typeface="Abril Fatface" panose="02000503000000020003" pitchFamily="2" charset="0"/>
                  </a:rPr>
                  <a:t>-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true</a:t>
                </a:r>
                <a:r>
                  <a:rPr lang="ru-RU" sz="1600" b="0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match</a:t>
                </a:r>
                <a:r>
                  <a:rPr lang="ru-RU" sz="1600" b="0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rate</a:t>
                </a:r>
                <a:r>
                  <a:rPr lang="ru-RU" sz="1600" b="0" i="0" dirty="0">
                    <a:solidFill>
                      <a:srgbClr val="111111"/>
                    </a:solidFill>
                    <a:effectLst/>
                    <a:latin typeface="-apple-system"/>
                  </a:rPr>
                  <a:t>, отношение числа истинно-положительных результатов к общему числу выполненных «позитивных» сравнений (когда оба сравниваемых образца фактически принадлежат одному и тому же человеку);</a:t>
                </a:r>
                <a:endParaRPr lang="en-US" sz="1600" b="0" i="0" dirty="0">
                  <a:solidFill>
                    <a:srgbClr val="111111"/>
                  </a:solidFill>
                  <a:effectLst/>
                  <a:latin typeface="Abril Fatface" panose="02000503000000020003" pitchFamily="2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b="1" i="1" dirty="0">
                    <a:solidFill>
                      <a:srgbClr val="111111"/>
                    </a:solidFill>
                    <a:latin typeface="Abril Fatface" panose="02000503000000020003" pitchFamily="2" charset="0"/>
                  </a:rPr>
                  <a:t>FMR </a:t>
                </a:r>
                <a:r>
                  <a:rPr lang="en-US" sz="1600" dirty="0">
                    <a:solidFill>
                      <a:srgbClr val="111111"/>
                    </a:solidFill>
                    <a:latin typeface="Abril Fatface" panose="02000503000000020003" pitchFamily="2" charset="0"/>
                  </a:rPr>
                  <a:t>-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false</a:t>
                </a:r>
                <a:r>
                  <a:rPr lang="ru-RU" sz="1600" b="0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match</a:t>
                </a:r>
                <a:r>
                  <a:rPr lang="ru-RU" sz="1600" b="0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rate</a:t>
                </a:r>
                <a:r>
                  <a:rPr lang="ru-RU" sz="1600" b="0" i="0" dirty="0">
                    <a:solidFill>
                      <a:srgbClr val="111111"/>
                    </a:solidFill>
                    <a:effectLst/>
                    <a:latin typeface="-apple-system"/>
                  </a:rPr>
                  <a:t>, отношение числа ошибок второго рода к общему числу выполненных «негативных» сравнений (когда сравниваемые образцы фактически принадлежат разным людям);</a:t>
                </a:r>
                <a:endParaRPr lang="ru-RU" sz="1600" dirty="0">
                  <a:solidFill>
                    <a:srgbClr val="111111"/>
                  </a:solidFill>
                  <a:effectLst/>
                  <a:latin typeface="-apple-system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LID4096" sz="1600" b="1" i="1" dirty="0" smtClean="0">
                        <a:latin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ru-RU" sz="1600" b="1" i="1" dirty="0"/>
                  <a:t> </a:t>
                </a:r>
                <a:r>
                  <a:rPr lang="ru-RU" sz="1600" dirty="0"/>
                  <a:t>- фиксированное значение </a:t>
                </a:r>
                <a:r>
                  <a:rPr lang="en-US" sz="1600" b="1" i="1" dirty="0">
                    <a:solidFill>
                      <a:srgbClr val="111111"/>
                    </a:solidFill>
                    <a:latin typeface="Abril Fatface" panose="02000503000000020003" pitchFamily="2" charset="0"/>
                  </a:rPr>
                  <a:t>FMR</a:t>
                </a:r>
                <a:r>
                  <a:rPr lang="ru-RU" sz="1600" dirty="0">
                    <a:solidFill>
                      <a:srgbClr val="111111"/>
                    </a:solidFill>
                    <a:latin typeface="-apple-system"/>
                  </a:rPr>
                  <a:t>, при котором измеряется </a:t>
                </a:r>
                <a:r>
                  <a:rPr lang="en-US" sz="1600" b="1" i="1" dirty="0">
                    <a:latin typeface="Abril Fatface" panose="02000503000000020003" pitchFamily="2" charset="0"/>
                  </a:rPr>
                  <a:t>TMR</a:t>
                </a:r>
                <a:r>
                  <a:rPr lang="ru-RU" sz="1600" b="1" i="1" dirty="0"/>
                  <a:t>.</a:t>
                </a:r>
                <a:r>
                  <a:rPr lang="ru-RU" sz="1600" dirty="0">
                    <a:solidFill>
                      <a:srgbClr val="111111"/>
                    </a:solidFill>
                    <a:latin typeface="-apple-system"/>
                  </a:rPr>
                  <a:t> </a:t>
                </a:r>
                <a:endParaRPr lang="LID4096" sz="1600" b="1" i="1" dirty="0"/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9DA490B-40B0-50E4-3E8D-7D83CE8C1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952" y="1171366"/>
                <a:ext cx="7373471" cy="2800767"/>
              </a:xfrm>
              <a:prstGeom prst="rect">
                <a:avLst/>
              </a:prstGeom>
              <a:blipFill>
                <a:blip r:embed="rId3"/>
                <a:stretch>
                  <a:fillRect l="-413" t="-652" r="-496" b="-1739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8847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477952" y="22041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ru-RU" b="0" dirty="0">
                <a:solidFill>
                  <a:srgbClr val="111111"/>
                </a:solidFill>
                <a:latin typeface="Fira Sans" panose="020B0604020202020204" pitchFamily="34" charset="0"/>
              </a:rPr>
              <a:t>Что с качеством?</a:t>
            </a:r>
            <a:endParaRPr lang="ru-RU" b="0" i="0" dirty="0">
              <a:solidFill>
                <a:srgbClr val="111111"/>
              </a:solidFill>
              <a:effectLst/>
              <a:latin typeface="Fira Sans" panose="020B0604020202020204" pitchFamily="34" charset="0"/>
            </a:endParaRPr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114402" y="792215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9DA490B-40B0-50E4-3E8D-7D83CE8C11B5}"/>
                  </a:ext>
                </a:extLst>
              </p:cNvPr>
              <p:cNvSpPr txBox="1"/>
              <p:nvPr/>
            </p:nvSpPr>
            <p:spPr>
              <a:xfrm>
                <a:off x="477952" y="1171366"/>
                <a:ext cx="7373471" cy="280076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ru-RU" sz="1600" dirty="0">
                    <a:solidFill>
                      <a:srgbClr val="111111"/>
                    </a:solidFill>
                    <a:latin typeface="-apple-system"/>
                  </a:rPr>
                  <a:t>В</a:t>
                </a:r>
                <a:r>
                  <a:rPr lang="ru-RU" sz="1600" b="0" i="0" dirty="0">
                    <a:solidFill>
                      <a:srgbClr val="111111"/>
                    </a:solidFill>
                    <a:effectLst/>
                    <a:latin typeface="-apple-system"/>
                  </a:rPr>
                  <a:t>место того чтобы измерять частоту правильных сравнений, изучим, какова частота истинно-положительных результатов алгоритма при фиксированной частоте ошибок второго рода. Такая метрика обозначается как </a:t>
                </a:r>
                <a:r>
                  <a:rPr lang="en-US" sz="1600" b="1" i="1" dirty="0">
                    <a:solidFill>
                      <a:srgbClr val="111111"/>
                    </a:solidFill>
                    <a:effectLst/>
                    <a:latin typeface="Abril Fatface" panose="02000503000000020003" pitchFamily="2" charset="0"/>
                  </a:rPr>
                  <a:t>TMR@FMR</a:t>
                </a:r>
                <a:r>
                  <a:rPr lang="ru-RU" sz="1600" b="1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:r>
                  <a:rPr lang="en-US" sz="1600" b="1" i="1" dirty="0">
                    <a:solidFill>
                      <a:srgbClr val="111111"/>
                    </a:solidFill>
                    <a:effectLst/>
                    <a:latin typeface="Abril Fatface" panose="02000503000000020003" pitchFamily="2" charset="0"/>
                  </a:rPr>
                  <a:t>=</a:t>
                </a:r>
                <a:r>
                  <a:rPr lang="ru-RU" sz="1600" b="1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14:m>
                  <m:oMath xmlns:m="http://schemas.openxmlformats.org/officeDocument/2006/math">
                    <m:r>
                      <a:rPr lang="LID4096" sz="1600" b="1" i="1" dirty="0" smtClean="0">
                        <a:latin typeface="Cambria Math" panose="02040503050406030204" pitchFamily="18" charset="0"/>
                      </a:rPr>
                      <m:t>𝜶</m:t>
                    </m:r>
                    <m:r>
                      <a:rPr lang="ru-RU" sz="1600" b="1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sz="1600" b="1" i="1" dirty="0"/>
                  <a:t> </a:t>
                </a:r>
                <a:r>
                  <a:rPr lang="ru-RU" sz="1600" dirty="0"/>
                  <a:t>где: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b="1" i="1" dirty="0">
                    <a:latin typeface="Abril Fatface" panose="02000503000000020003" pitchFamily="2" charset="0"/>
                  </a:rPr>
                  <a:t>TMR </a:t>
                </a:r>
                <a:r>
                  <a:rPr lang="en-US" sz="1600" dirty="0">
                    <a:latin typeface="Abril Fatface" panose="02000503000000020003" pitchFamily="2" charset="0"/>
                  </a:rPr>
                  <a:t>-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true</a:t>
                </a:r>
                <a:r>
                  <a:rPr lang="ru-RU" sz="1600" b="0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match</a:t>
                </a:r>
                <a:r>
                  <a:rPr lang="ru-RU" sz="1600" b="0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rate</a:t>
                </a:r>
                <a:r>
                  <a:rPr lang="ru-RU" sz="1600" b="0" i="0" dirty="0">
                    <a:solidFill>
                      <a:srgbClr val="111111"/>
                    </a:solidFill>
                    <a:effectLst/>
                    <a:latin typeface="-apple-system"/>
                  </a:rPr>
                  <a:t>, отношение числа истинно-положительных результатов к общему числу выполненных «позитивных» сравнений (когда оба сравниваемых образца фактически принадлежат одному и тому же человеку);</a:t>
                </a:r>
                <a:endParaRPr lang="en-US" sz="1600" b="0" i="0" dirty="0">
                  <a:solidFill>
                    <a:srgbClr val="111111"/>
                  </a:solidFill>
                  <a:effectLst/>
                  <a:latin typeface="Abril Fatface" panose="02000503000000020003" pitchFamily="2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b="1" i="1" dirty="0">
                    <a:solidFill>
                      <a:srgbClr val="111111"/>
                    </a:solidFill>
                    <a:latin typeface="Abril Fatface" panose="02000503000000020003" pitchFamily="2" charset="0"/>
                  </a:rPr>
                  <a:t>FMR </a:t>
                </a:r>
                <a:r>
                  <a:rPr lang="en-US" sz="1600" dirty="0">
                    <a:solidFill>
                      <a:srgbClr val="111111"/>
                    </a:solidFill>
                    <a:latin typeface="Abril Fatface" panose="02000503000000020003" pitchFamily="2" charset="0"/>
                  </a:rPr>
                  <a:t>-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false</a:t>
                </a:r>
                <a:r>
                  <a:rPr lang="ru-RU" sz="1600" b="0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match</a:t>
                </a:r>
                <a:r>
                  <a:rPr lang="ru-RU" sz="1600" b="0" i="1" dirty="0">
                    <a:solidFill>
                      <a:srgbClr val="111111"/>
                    </a:solidFill>
                    <a:effectLst/>
                    <a:latin typeface="-apple-system"/>
                  </a:rPr>
                  <a:t> </a:t>
                </a:r>
                <a:r>
                  <a:rPr lang="ru-RU" sz="1600" b="0" i="1" dirty="0" err="1">
                    <a:solidFill>
                      <a:srgbClr val="111111"/>
                    </a:solidFill>
                    <a:effectLst/>
                    <a:latin typeface="-apple-system"/>
                  </a:rPr>
                  <a:t>rate</a:t>
                </a:r>
                <a:r>
                  <a:rPr lang="ru-RU" sz="1600" b="0" i="0" dirty="0">
                    <a:solidFill>
                      <a:srgbClr val="111111"/>
                    </a:solidFill>
                    <a:effectLst/>
                    <a:latin typeface="-apple-system"/>
                  </a:rPr>
                  <a:t>, отношение числа ошибок второго рода к общему числу выполненных «негативных» сравнений (когда сравниваемые образцы фактически принадлежат разным людям);</a:t>
                </a:r>
                <a:endParaRPr lang="ru-RU" sz="1600" dirty="0">
                  <a:solidFill>
                    <a:srgbClr val="111111"/>
                  </a:solidFill>
                  <a:effectLst/>
                  <a:latin typeface="-apple-system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LID4096" sz="1600" b="1" i="1" dirty="0" smtClean="0">
                        <a:latin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ru-RU" sz="1600" b="1" i="1" dirty="0"/>
                  <a:t> </a:t>
                </a:r>
                <a:r>
                  <a:rPr lang="ru-RU" sz="1600" dirty="0"/>
                  <a:t>- фиксированное значение </a:t>
                </a:r>
                <a:r>
                  <a:rPr lang="en-US" sz="1600" b="1" i="1" dirty="0">
                    <a:solidFill>
                      <a:srgbClr val="111111"/>
                    </a:solidFill>
                    <a:latin typeface="Abril Fatface" panose="02000503000000020003" pitchFamily="2" charset="0"/>
                  </a:rPr>
                  <a:t>FMR</a:t>
                </a:r>
                <a:r>
                  <a:rPr lang="ru-RU" sz="1600" dirty="0">
                    <a:solidFill>
                      <a:srgbClr val="111111"/>
                    </a:solidFill>
                    <a:latin typeface="-apple-system"/>
                  </a:rPr>
                  <a:t>, при котором измеряется </a:t>
                </a:r>
                <a:r>
                  <a:rPr lang="en-US" sz="1600" b="1" i="1" dirty="0">
                    <a:latin typeface="Abril Fatface" panose="02000503000000020003" pitchFamily="2" charset="0"/>
                  </a:rPr>
                  <a:t>TMR</a:t>
                </a:r>
                <a:r>
                  <a:rPr lang="ru-RU" sz="1600" b="1" i="1" dirty="0"/>
                  <a:t>.</a:t>
                </a:r>
                <a:r>
                  <a:rPr lang="ru-RU" sz="1600" dirty="0">
                    <a:solidFill>
                      <a:srgbClr val="111111"/>
                    </a:solidFill>
                    <a:latin typeface="-apple-system"/>
                  </a:rPr>
                  <a:t> </a:t>
                </a:r>
                <a:endParaRPr lang="LID4096" sz="1600" b="1" i="1" dirty="0"/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9DA490B-40B0-50E4-3E8D-7D83CE8C1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952" y="1171366"/>
                <a:ext cx="7373471" cy="2800767"/>
              </a:xfrm>
              <a:prstGeom prst="rect">
                <a:avLst/>
              </a:prstGeom>
              <a:blipFill>
                <a:blip r:embed="rId3"/>
                <a:stretch>
                  <a:fillRect l="-413" t="-652" r="-496" b="-1739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08974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477952" y="22041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ru-RU" b="0" dirty="0">
                <a:solidFill>
                  <a:srgbClr val="111111"/>
                </a:solidFill>
                <a:latin typeface="Fira Sans" panose="020B0604020202020204" pitchFamily="34" charset="0"/>
              </a:rPr>
              <a:t>А </a:t>
            </a:r>
            <a:r>
              <a:rPr lang="ru-RU" b="0" dirty="0" err="1">
                <a:solidFill>
                  <a:srgbClr val="111111"/>
                </a:solidFill>
                <a:latin typeface="Fira Sans" panose="020B0604020202020204" pitchFamily="34" charset="0"/>
              </a:rPr>
              <a:t>ипфоны</a:t>
            </a:r>
            <a:r>
              <a:rPr lang="ru-RU" b="0" dirty="0">
                <a:solidFill>
                  <a:srgbClr val="111111"/>
                </a:solidFill>
                <a:latin typeface="Fira Sans" panose="020B0604020202020204" pitchFamily="34" charset="0"/>
              </a:rPr>
              <a:t> что?</a:t>
            </a:r>
            <a:endParaRPr lang="ru-RU" b="0" i="0" dirty="0">
              <a:solidFill>
                <a:srgbClr val="111111"/>
              </a:solidFill>
              <a:effectLst/>
              <a:latin typeface="Fira Sans" panose="020B0604020202020204" pitchFamily="34" charset="0"/>
            </a:endParaRPr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114402" y="792215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9DA490B-40B0-50E4-3E8D-7D83CE8C11B5}"/>
              </a:ext>
            </a:extLst>
          </p:cNvPr>
          <p:cNvSpPr txBox="1"/>
          <p:nvPr/>
        </p:nvSpPr>
        <p:spPr>
          <a:xfrm>
            <a:off x="281266" y="929319"/>
            <a:ext cx="8082805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rgbClr val="111111"/>
                </a:solidFill>
                <a:latin typeface="-apple-system"/>
              </a:rPr>
              <a:t>Face ID — это результат объединения самых передовых аппаратных и программных компонентов Apple. Камера </a:t>
            </a:r>
            <a:r>
              <a:rPr lang="ru-RU" sz="1600" dirty="0" err="1">
                <a:solidFill>
                  <a:srgbClr val="111111"/>
                </a:solidFill>
                <a:latin typeface="-apple-system"/>
              </a:rPr>
              <a:t>TrueDepth</a:t>
            </a:r>
            <a:r>
              <a:rPr lang="ru-RU" sz="1600" dirty="0">
                <a:solidFill>
                  <a:srgbClr val="111111"/>
                </a:solidFill>
                <a:latin typeface="-apple-system"/>
              </a:rPr>
              <a:t> захватывает данные лица, проецируя на него и анализируя несколько тысяч невидимых точек. Таким образом устройство составляет подробную структурную карту лица, а также его изображение в инфракрасном спектре. Фрагмент системы </a:t>
            </a:r>
            <a:r>
              <a:rPr lang="ru-RU" sz="1600" dirty="0" err="1">
                <a:solidFill>
                  <a:srgbClr val="111111"/>
                </a:solidFill>
                <a:latin typeface="-apple-system"/>
              </a:rPr>
              <a:t>Neural</a:t>
            </a:r>
            <a:r>
              <a:rPr lang="ru-RU" sz="1600" dirty="0">
                <a:solidFill>
                  <a:srgbClr val="111111"/>
                </a:solidFill>
                <a:latin typeface="-apple-system"/>
              </a:rPr>
              <a:t> Engine микропроцессоров A11, A12 </a:t>
            </a:r>
            <a:r>
              <a:rPr lang="ru-RU" sz="1600" dirty="0" err="1">
                <a:solidFill>
                  <a:srgbClr val="111111"/>
                </a:solidFill>
                <a:latin typeface="-apple-system"/>
              </a:rPr>
              <a:t>Bionic</a:t>
            </a:r>
            <a:r>
              <a:rPr lang="ru-RU" sz="1600" dirty="0">
                <a:solidFill>
                  <a:srgbClr val="111111"/>
                </a:solidFill>
                <a:latin typeface="-apple-system"/>
              </a:rPr>
              <a:t>, A12X </a:t>
            </a:r>
            <a:r>
              <a:rPr lang="ru-RU" sz="1600" dirty="0" err="1">
                <a:solidFill>
                  <a:srgbClr val="111111"/>
                </a:solidFill>
                <a:latin typeface="-apple-system"/>
              </a:rPr>
              <a:t>Bionic</a:t>
            </a:r>
            <a:r>
              <a:rPr lang="ru-RU" sz="1600" dirty="0">
                <a:solidFill>
                  <a:srgbClr val="111111"/>
                </a:solidFill>
                <a:latin typeface="-apple-system"/>
              </a:rPr>
              <a:t>, A13 </a:t>
            </a:r>
            <a:r>
              <a:rPr lang="ru-RU" sz="1600" dirty="0" err="1">
                <a:solidFill>
                  <a:srgbClr val="111111"/>
                </a:solidFill>
                <a:latin typeface="-apple-system"/>
              </a:rPr>
              <a:t>Bionic</a:t>
            </a:r>
            <a:r>
              <a:rPr lang="ru-RU" sz="1600" dirty="0">
                <a:solidFill>
                  <a:srgbClr val="111111"/>
                </a:solidFill>
                <a:latin typeface="-apple-system"/>
              </a:rPr>
              <a:t>, A14 </a:t>
            </a:r>
            <a:r>
              <a:rPr lang="ru-RU" sz="1600" dirty="0" err="1">
                <a:solidFill>
                  <a:srgbClr val="111111"/>
                </a:solidFill>
                <a:latin typeface="-apple-system"/>
              </a:rPr>
              <a:t>Bionic</a:t>
            </a:r>
            <a:r>
              <a:rPr lang="ru-RU" sz="1600" dirty="0">
                <a:solidFill>
                  <a:srgbClr val="111111"/>
                </a:solidFill>
                <a:latin typeface="-apple-system"/>
              </a:rPr>
              <a:t> и A15 </a:t>
            </a:r>
            <a:r>
              <a:rPr lang="ru-RU" sz="1600" dirty="0" err="1">
                <a:solidFill>
                  <a:srgbClr val="111111"/>
                </a:solidFill>
                <a:latin typeface="-apple-system"/>
              </a:rPr>
              <a:t>Bionic</a:t>
            </a:r>
            <a:r>
              <a:rPr lang="ru-RU" sz="1600" dirty="0">
                <a:solidFill>
                  <a:srgbClr val="111111"/>
                </a:solidFill>
                <a:latin typeface="-apple-system"/>
              </a:rPr>
              <a:t>, защищенный модулем Secure </a:t>
            </a:r>
            <a:r>
              <a:rPr lang="ru-RU" sz="1600" dirty="0" err="1">
                <a:solidFill>
                  <a:srgbClr val="111111"/>
                </a:solidFill>
                <a:latin typeface="-apple-system"/>
              </a:rPr>
              <a:t>Enclave</a:t>
            </a:r>
            <a:r>
              <a:rPr lang="ru-RU" sz="1600" dirty="0">
                <a:solidFill>
                  <a:srgbClr val="111111"/>
                </a:solidFill>
                <a:latin typeface="-apple-system"/>
              </a:rPr>
              <a:t>, преобразует структурную карту и инфракрасное изображение в математическое представление, которое сравнивается с зарегистрированными данными лица.</a:t>
            </a:r>
          </a:p>
          <a:p>
            <a:r>
              <a:rPr lang="ru-RU" sz="1600" dirty="0">
                <a:solidFill>
                  <a:srgbClr val="111111"/>
                </a:solidFill>
                <a:latin typeface="-apple-system"/>
              </a:rPr>
              <a:t>Технология Face ID автоматически адаптируется к таким изменениям внешности, как макияж или небритость. При более значительных изменениях (например, сбривание бороды) система предложит ввести пароль, чтобы подтвердить вашу личность, и только после этого обновит данные о лице. Технология Face ID распознает лица даже при наличии шляпы, шарфа, контактных линз, корректирующих и солнцезащитных очков. Кроме того, она работает в помещениях, на улице и даже в полной темноте. В </a:t>
            </a:r>
            <a:r>
              <a:rPr lang="ru-RU" sz="1600" dirty="0" err="1">
                <a:solidFill>
                  <a:srgbClr val="111111"/>
                </a:solidFill>
                <a:latin typeface="-apple-system"/>
              </a:rPr>
              <a:t>iOS</a:t>
            </a:r>
            <a:r>
              <a:rPr lang="ru-RU" sz="1600" dirty="0">
                <a:solidFill>
                  <a:srgbClr val="111111"/>
                </a:solidFill>
                <a:latin typeface="-apple-system"/>
              </a:rPr>
              <a:t> 15.4 и более поздних версиях и на iPhone 12 или более новых моделях функцию Face ID можно использовать даже не снимая маску.</a:t>
            </a:r>
            <a:endParaRPr lang="LID4096" sz="1600" dirty="0">
              <a:solidFill>
                <a:srgbClr val="111111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2567682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1407300" y="1189100"/>
            <a:ext cx="63294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THX</a:t>
            </a:r>
            <a:endParaRPr dirty="0"/>
          </a:p>
        </p:txBody>
      </p:sp>
      <p:cxnSp>
        <p:nvCxnSpPr>
          <p:cNvPr id="250" name="Google Shape;250;p35"/>
          <p:cNvCxnSpPr>
            <a:cxnSpLocks/>
          </p:cNvCxnSpPr>
          <p:nvPr/>
        </p:nvCxnSpPr>
        <p:spPr>
          <a:xfrm>
            <a:off x="-385589" y="3425230"/>
            <a:ext cx="6663300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98EF73A-0629-20FE-49EE-74C831848C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Что посеешь, то и пожнешь</a:t>
            </a:r>
            <a:endParaRPr b="0" dirty="0"/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112344" y="2414905"/>
            <a:ext cx="6663300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ADE2124-DD02-A0E5-0E75-E3A8C2BCB460}"/>
              </a:ext>
            </a:extLst>
          </p:cNvPr>
          <p:cNvSpPr txBox="1"/>
          <p:nvPr/>
        </p:nvSpPr>
        <p:spPr>
          <a:xfrm>
            <a:off x="128016" y="1093025"/>
            <a:ext cx="84216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0" i="0" dirty="0">
                <a:solidFill>
                  <a:srgbClr val="111111"/>
                </a:solidFill>
                <a:effectLst/>
                <a:latin typeface="-apple-system"/>
              </a:rPr>
              <a:t>Представим систему распознавания чёрным ящиком, который на вход принимает изображение, а на выходе возвращает некоторый набор вещественных чисел, который «кодирует» лицо. Этот набор часто ещё называют «вектором признаков» (и он фактически является вектором) или «биометрическим шаблоном».</a:t>
            </a:r>
            <a:endParaRPr lang="LID4096" sz="18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FD14E40-0543-72A5-C7D8-C2F5C73E5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162" y1="90756" x2="33561" y2="8403"/>
                        <a14:foregroundMark x1="1706" y1="7563" x2="33561" y2="92857"/>
                        <a14:foregroundMark x1="37884" y1="55042" x2="41638" y2="55042"/>
                        <a14:foregroundMark x1="47213" y1="31092" x2="77474" y2="21849"/>
                        <a14:foregroundMark x1="82253" y1="33193" x2="81456" y2="65546"/>
                        <a14:foregroundMark x1="85438" y1="53361" x2="88851" y2="512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03" y="2575500"/>
            <a:ext cx="8372475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4E52431-64A0-7A7B-8572-4DD297ACDDED}"/>
                  </a:ext>
                </a:extLst>
              </p:cNvPr>
              <p:cNvSpPr txBox="1"/>
              <p:nvPr/>
            </p:nvSpPr>
            <p:spPr>
              <a:xfrm>
                <a:off x="7838869" y="2902215"/>
                <a:ext cx="1056528" cy="16135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ru-RU" sz="1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ru-RU" sz="1600" b="0" i="1" smtClean="0">
                                    <a:latin typeface="Cambria Math" panose="02040503050406030204" pitchFamily="18" charset="0"/>
                                  </a:rPr>
                                  <m:t>0.07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1600" b="0" i="1" smtClean="0">
                                    <a:latin typeface="Cambria Math" panose="02040503050406030204" pitchFamily="18" charset="0"/>
                                  </a:rPr>
                                  <m:t>−0.12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1600" b="0" i="1" smtClean="0">
                                    <a:latin typeface="Cambria Math" panose="02040503050406030204" pitchFamily="18" charset="0"/>
                                  </a:rPr>
                                  <m:t>0.14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1600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1600" b="0" i="1" smtClean="0">
                                    <a:latin typeface="Cambria Math" panose="02040503050406030204" pitchFamily="18" charset="0"/>
                                  </a:rPr>
                                  <m:t>0.21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1600" b="0" i="1" smtClean="0">
                                    <a:latin typeface="Cambria Math" panose="02040503050406030204" pitchFamily="18" charset="0"/>
                                  </a:rPr>
                                  <m:t>−0.09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1600" b="0" i="1" smtClean="0">
                                    <a:latin typeface="Cambria Math" panose="02040503050406030204" pitchFamily="18" charset="0"/>
                                  </a:rPr>
                                  <m:t>−0.26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LID4096" sz="16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4E52431-64A0-7A7B-8572-4DD297ACDD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8869" y="2902215"/>
                <a:ext cx="1056528" cy="161351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Что посеешь, то и пожнешь</a:t>
            </a:r>
            <a:endParaRPr b="0" dirty="0"/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94056" y="2679319"/>
            <a:ext cx="6663300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ADE2124-DD02-A0E5-0E75-E3A8C2BCB460}"/>
                  </a:ext>
                </a:extLst>
              </p:cNvPr>
              <p:cNvSpPr txBox="1"/>
              <p:nvPr/>
            </p:nvSpPr>
            <p:spPr>
              <a:xfrm>
                <a:off x="361188" y="2121589"/>
                <a:ext cx="8421624" cy="4277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pt-BR" sz="1800" i="1" dirty="0" smtClean="0">
                              <a:solidFill>
                                <a:srgbClr val="111111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pt-BR" sz="1800" i="1" dirty="0" smtClean="0">
                                  <a:solidFill>
                                    <a:srgbClr val="11111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pt-BR" sz="1800" i="1" dirty="0">
                                      <a:solidFill>
                                        <a:srgbClr val="11111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dirty="0">
                                      <a:solidFill>
                                        <a:srgbClr val="111111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1800" i="1" dirty="0">
                                      <a:solidFill>
                                        <a:srgbClr val="11111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1800" b="0" i="1" dirty="0" smtClean="0">
                                  <a:solidFill>
                                    <a:srgbClr val="11111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1800" b="0" i="1" dirty="0" smtClean="0">
                              <a:solidFill>
                                <a:srgbClr val="11111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pt-BR" sz="1800" i="1" dirty="0">
                                  <a:solidFill>
                                    <a:srgbClr val="11111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pt-BR" sz="1800" i="1" dirty="0">
                                      <a:solidFill>
                                        <a:srgbClr val="11111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dirty="0">
                                      <a:solidFill>
                                        <a:srgbClr val="111111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1800" b="0" i="1" dirty="0" smtClean="0">
                                      <a:solidFill>
                                        <a:srgbClr val="11111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1800" i="1" dirty="0">
                                  <a:solidFill>
                                    <a:srgbClr val="11111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1800" b="0" i="1" dirty="0" smtClean="0">
                              <a:solidFill>
                                <a:srgbClr val="111111"/>
                              </a:solidFill>
                              <a:latin typeface="Cambria Math" panose="02040503050406030204" pitchFamily="18" charset="0"/>
                            </a:rPr>
                            <m:t>+…+</m:t>
                          </m:r>
                          <m:sSup>
                            <m:sSupPr>
                              <m:ctrlPr>
                                <a:rPr lang="pt-BR" sz="1800" i="1" dirty="0">
                                  <a:solidFill>
                                    <a:srgbClr val="11111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pt-BR" sz="1800" i="1" dirty="0">
                                      <a:solidFill>
                                        <a:srgbClr val="11111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dirty="0">
                                      <a:solidFill>
                                        <a:srgbClr val="111111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1800" b="0" i="1" dirty="0" smtClean="0">
                                      <a:solidFill>
                                        <a:srgbClr val="111111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1800" i="1" dirty="0">
                                  <a:solidFill>
                                    <a:srgbClr val="11111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m:rPr>
                          <m:nor/>
                        </m:rPr>
                        <a:rPr lang="en-US" sz="1800" b="0" i="0" dirty="0" smtClean="0">
                          <a:solidFill>
                            <a:srgbClr val="111111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r>
                        <m:rPr>
                          <m:nor/>
                        </m:rPr>
                        <a:rPr lang="pt-BR" sz="1800" dirty="0">
                          <a:solidFill>
                            <a:srgbClr val="111111"/>
                          </a:solidFill>
                          <a:latin typeface="-apple-system"/>
                        </a:rPr>
                        <m:t>1</m:t>
                      </m:r>
                    </m:oMath>
                  </m:oMathPara>
                </a14:m>
                <a:endParaRPr lang="LID4096" sz="18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ADE2124-DD02-A0E5-0E75-E3A8C2BCB4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88" y="2121589"/>
                <a:ext cx="8421624" cy="42774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AutoShape 4" descr="\sqrt{a_1^2+a_2^2 + \dots + a_N^2}=1">
            <a:extLst>
              <a:ext uri="{FF2B5EF4-FFF2-40B4-BE49-F238E27FC236}">
                <a16:creationId xmlns:a16="http://schemas.microsoft.com/office/drawing/2014/main" id="{2D02BA91-FFB0-B8AA-2964-F6FB3A501E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ID4096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38C189-7549-3AB7-305A-164C46C5D66A}"/>
              </a:ext>
            </a:extLst>
          </p:cNvPr>
          <p:cNvSpPr txBox="1"/>
          <p:nvPr/>
        </p:nvSpPr>
        <p:spPr>
          <a:xfrm>
            <a:off x="720000" y="1586736"/>
            <a:ext cx="6989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/>
              <a:t>Имеем вектор размерности </a:t>
            </a:r>
            <a:r>
              <a:rPr lang="en-US" sz="1800" dirty="0">
                <a:latin typeface="Abril Fatface" panose="02000503000000020003" pitchFamily="2" charset="0"/>
              </a:rPr>
              <a:t>N</a:t>
            </a:r>
            <a:r>
              <a:rPr lang="ru-RU" sz="1800" dirty="0"/>
              <a:t>, для которого норма:  </a:t>
            </a:r>
            <a:endParaRPr lang="LID4096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B371FF-3529-CAB5-6890-256C390E238A}"/>
              </a:ext>
            </a:extLst>
          </p:cNvPr>
          <p:cNvSpPr txBox="1"/>
          <p:nvPr/>
        </p:nvSpPr>
        <p:spPr>
          <a:xfrm>
            <a:off x="720000" y="2984119"/>
            <a:ext cx="83164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0" i="1" dirty="0">
                <a:solidFill>
                  <a:srgbClr val="111111"/>
                </a:solidFill>
                <a:effectLst/>
                <a:latin typeface="-apple-system"/>
              </a:rPr>
              <a:t>Когда вам предстоит иметь дело с гиперплоскостями в 14-мерном пространстве, представьте его себе трёхмерным и громко скажите: «Четырнадцать!» Все так поступают. – Джефри Хинтон</a:t>
            </a:r>
            <a:endParaRPr lang="LID4096" sz="1800" dirty="0"/>
          </a:p>
        </p:txBody>
      </p:sp>
    </p:spTree>
    <p:extLst>
      <p:ext uri="{BB962C8B-B14F-4D97-AF65-F5344CB8AC3E}">
        <p14:creationId xmlns:p14="http://schemas.microsoft.com/office/powerpoint/2010/main" val="3397760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Что посеешь, то и пожнешь</a:t>
            </a:r>
            <a:endParaRPr b="0" dirty="0"/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378556" y="1093025"/>
            <a:ext cx="6663300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AutoShape 4" descr="\sqrt{a_1^2+a_2^2 + \dots + a_N^2}=1">
            <a:extLst>
              <a:ext uri="{FF2B5EF4-FFF2-40B4-BE49-F238E27FC236}">
                <a16:creationId xmlns:a16="http://schemas.microsoft.com/office/drawing/2014/main" id="{2D02BA91-FFB0-B8AA-2964-F6FB3A501E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ID4096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38BFA6C-A71F-793F-154D-B1C6A3D4F8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9" r="26933"/>
          <a:stretch/>
        </p:blipFill>
        <p:spPr bwMode="auto">
          <a:xfrm>
            <a:off x="381878" y="1332410"/>
            <a:ext cx="3405565" cy="3273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B051935-111F-96D1-A42D-BBD8E0FDA8E2}"/>
                  </a:ext>
                </a:extLst>
              </p:cNvPr>
              <p:cNvSpPr txBox="1"/>
              <p:nvPr/>
            </p:nvSpPr>
            <p:spPr>
              <a:xfrm>
                <a:off x="4125564" y="2800804"/>
                <a:ext cx="483457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𝑠𝑖𝑚𝑖𝑙𝑎𝑟𝑖𝑡𝑦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 </m:t>
                    </m:r>
                    <m:func>
                      <m:func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func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1800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</m:oMath>
                </a14:m>
                <a:endParaRPr lang="LID4096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B051935-111F-96D1-A42D-BBD8E0FDA8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5564" y="2800804"/>
                <a:ext cx="4834579" cy="276999"/>
              </a:xfrm>
              <a:prstGeom prst="rect">
                <a:avLst/>
              </a:prstGeom>
              <a:blipFill>
                <a:blip r:embed="rId4"/>
                <a:stretch>
                  <a:fillRect b="-34783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A50C42CC-9FBF-0006-1804-5FF6C02DBD73}"/>
              </a:ext>
            </a:extLst>
          </p:cNvPr>
          <p:cNvSpPr txBox="1"/>
          <p:nvPr/>
        </p:nvSpPr>
        <p:spPr>
          <a:xfrm>
            <a:off x="3967583" y="1351850"/>
            <a:ext cx="479453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e-BY" sz="1800" b="0" i="0" dirty="0">
                <a:solidFill>
                  <a:srgbClr val="111111"/>
                </a:solidFill>
                <a:effectLst/>
                <a:latin typeface="-apple-system"/>
              </a:rPr>
              <a:t>Д</a:t>
            </a:r>
            <a:r>
              <a:rPr lang="ru-RU" sz="1800" b="0" i="0" dirty="0">
                <a:solidFill>
                  <a:srgbClr val="111111"/>
                </a:solidFill>
                <a:effectLst/>
                <a:latin typeface="-apple-system"/>
              </a:rPr>
              <a:t>ля определения «похожести» двух лиц нам достаточно измерить угол между их векторами; удобнее всего в качестве меры схожести использовать косинус угла, а не сам угол:</a:t>
            </a:r>
            <a:endParaRPr lang="LID4096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C66C1B-610D-F214-D83C-4DEFC14831E6}"/>
              </a:ext>
            </a:extLst>
          </p:cNvPr>
          <p:cNvSpPr txBox="1"/>
          <p:nvPr/>
        </p:nvSpPr>
        <p:spPr>
          <a:xfrm>
            <a:off x="4125565" y="3202067"/>
            <a:ext cx="47315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/>
              <a:t>Для ещё большего удобства перепишем меру схожести таким образом, чтобы она изменялась на интервале [0; 1]:</a:t>
            </a:r>
            <a:endParaRPr lang="LID4096" sz="16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1CB1C3E-04B6-004D-1F22-0BF4A49135A8}"/>
                  </a:ext>
                </a:extLst>
              </p:cNvPr>
              <p:cNvSpPr txBox="1"/>
              <p:nvPr/>
            </p:nvSpPr>
            <p:spPr>
              <a:xfrm>
                <a:off x="4074057" y="4008153"/>
                <a:ext cx="4834579" cy="51860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𝑠𝑖𝑚𝑖𝑙𝑎𝑟𝑖𝑡𝑦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func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LID4096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1CB1C3E-04B6-004D-1F22-0BF4A49135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4057" y="4008153"/>
                <a:ext cx="4834579" cy="51860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27932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Детектор</a:t>
            </a:r>
            <a:endParaRPr b="0" dirty="0"/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105538" y="2383943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6243E817-F6FE-501C-E99F-06870E6B6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3036" y1="79930" x2="30167" y2="16901"/>
                        <a14:foregroundMark x1="15867" y1="88028" x2="30069" y2="54930"/>
                        <a14:foregroundMark x1="35749" y1="51408" x2="38394" y2="49648"/>
                        <a14:foregroundMark x1="38394" y1="46127" x2="38100" y2="54225"/>
                        <a14:foregroundMark x1="46327" y1="35915" x2="53673" y2="61268"/>
                        <a14:foregroundMark x1="61802" y1="50704" x2="64251" y2="51056"/>
                        <a14:foregroundMark x1="68071" y1="91901" x2="97551" y2="8451"/>
                        <a14:foregroundMark x1="67483" y1="7042" x2="98041" y2="93310"/>
                        <a14:foregroundMark x1="3232" y1="8803" x2="32615" y2="94366"/>
                        <a14:backgroundMark x1="38394" y1="11972" x2="58276" y2="8099"/>
                        <a14:backgroundMark x1="38002" y1="83803" x2="62096" y2="869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350" y="2748247"/>
            <a:ext cx="6663300" cy="185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CB0BC1-DD9A-6F96-BEBE-FD7D444BBEEE}"/>
              </a:ext>
            </a:extLst>
          </p:cNvPr>
          <p:cNvSpPr txBox="1"/>
          <p:nvPr/>
        </p:nvSpPr>
        <p:spPr>
          <a:xfrm>
            <a:off x="591670" y="1326782"/>
            <a:ext cx="719865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Первым делом, получив на вход картинку, алгоритму нужно отыскать на ней лица людей. За это отвечает компонент, называемый детектором, и его задача — выделить области, в которых содержится нечто, напоминающее лицо.</a:t>
            </a:r>
            <a:endParaRPr lang="LID4096" sz="1600" dirty="0"/>
          </a:p>
        </p:txBody>
      </p:sp>
    </p:spTree>
    <p:extLst>
      <p:ext uri="{BB962C8B-B14F-4D97-AF65-F5344CB8AC3E}">
        <p14:creationId xmlns:p14="http://schemas.microsoft.com/office/powerpoint/2010/main" val="4098726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Нормализатор</a:t>
            </a:r>
            <a:endParaRPr b="0" dirty="0"/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96574" y="4911990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BCB0BC1-DD9A-6F96-BEBE-FD7D444BBEEE}"/>
              </a:ext>
            </a:extLst>
          </p:cNvPr>
          <p:cNvSpPr txBox="1"/>
          <p:nvPr/>
        </p:nvSpPr>
        <p:spPr>
          <a:xfrm>
            <a:off x="466165" y="1094422"/>
            <a:ext cx="839993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800" b="0" i="0" dirty="0">
                <a:solidFill>
                  <a:srgbClr val="111111"/>
                </a:solidFill>
                <a:effectLst/>
                <a:latin typeface="-apple-system"/>
              </a:rPr>
              <a:t>В нашем распоряжении имеются три инструмента: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111111"/>
                </a:solidFill>
                <a:effectLst/>
                <a:latin typeface="-apple-system"/>
              </a:rPr>
              <a:t>scale</a:t>
            </a:r>
            <a:r>
              <a:rPr lang="ru-RU" sz="1800" b="1" i="0" dirty="0">
                <a:solidFill>
                  <a:srgbClr val="111111"/>
                </a:solidFill>
                <a:effectLst/>
                <a:latin typeface="-apple-system"/>
              </a:rPr>
              <a:t>:</a:t>
            </a:r>
            <a:r>
              <a:rPr lang="ru-RU" sz="1800" b="0" i="0" dirty="0">
                <a:solidFill>
                  <a:srgbClr val="111111"/>
                </a:solidFill>
                <a:effectLst/>
                <a:latin typeface="-apple-system"/>
              </a:rPr>
              <a:t> мы можем «приблизить» или «отдалить» лицо;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111111"/>
                </a:solidFill>
                <a:effectLst/>
                <a:latin typeface="-apple-system"/>
              </a:rPr>
              <a:t>rotation</a:t>
            </a:r>
            <a:r>
              <a:rPr lang="ru-RU" sz="1800" b="1" i="0" dirty="0">
                <a:solidFill>
                  <a:srgbClr val="111111"/>
                </a:solidFill>
                <a:effectLst/>
                <a:latin typeface="-apple-system"/>
              </a:rPr>
              <a:t>:</a:t>
            </a:r>
            <a:r>
              <a:rPr lang="ru-RU" sz="1800" b="0" i="0" dirty="0">
                <a:solidFill>
                  <a:srgbClr val="111111"/>
                </a:solidFill>
                <a:effectLst/>
                <a:latin typeface="-apple-system"/>
              </a:rPr>
              <a:t> мы можем повернуть лицо на любой угол в плоскости изображения;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111111"/>
                </a:solidFill>
                <a:effectLst/>
                <a:latin typeface="-apple-system"/>
              </a:rPr>
              <a:t>shift</a:t>
            </a:r>
            <a:r>
              <a:rPr lang="ru-RU" sz="1800" b="1" i="0" dirty="0">
                <a:solidFill>
                  <a:srgbClr val="111111"/>
                </a:solidFill>
                <a:effectLst/>
                <a:latin typeface="-apple-system"/>
              </a:rPr>
              <a:t>: </a:t>
            </a:r>
            <a:r>
              <a:rPr lang="ru-RU" sz="1800" b="0" i="0" dirty="0">
                <a:solidFill>
                  <a:srgbClr val="111111"/>
                </a:solidFill>
                <a:effectLst/>
                <a:latin typeface="-apple-system"/>
              </a:rPr>
              <a:t>мы можем сместить лицо на несколько пикселей влево или вправо, вверх или вниз.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CB09DFE-DE44-F61D-67EE-491876B98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1185" y1="93949" x2="41595" y2="7006"/>
                        <a14:foregroundMark x1="1185" y1="4459" x2="42241" y2="95223"/>
                        <a14:foregroundMark x1="2263" y1="49682" x2="41487" y2="48408"/>
                        <a14:foregroundMark x1="42349" y1="50637" x2="16272" y2="42994"/>
                        <a14:foregroundMark x1="11746" y1="2866" x2="28341" y2="2548"/>
                        <a14:foregroundMark x1="39332" y1="33439" x2="41272" y2="89172"/>
                        <a14:foregroundMark x1="55065" y1="60828" x2="61530" y2="41720"/>
                        <a14:foregroundMark x1="74569" y1="12739" x2="97522" y2="84395"/>
                        <a14:foregroundMark x1="74892" y1="87580" x2="91487" y2="25159"/>
                        <a14:backgroundMark x1="46875" y1="4459" x2="68750" y2="73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9144" y="2607884"/>
            <a:ext cx="5995350" cy="2028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564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Нормализатор</a:t>
            </a:r>
            <a:endParaRPr b="0" dirty="0"/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168292" y="2482555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BCB0BC1-DD9A-6F96-BEBE-FD7D444BBEEE}"/>
              </a:ext>
            </a:extLst>
          </p:cNvPr>
          <p:cNvSpPr txBox="1"/>
          <p:nvPr/>
        </p:nvSpPr>
        <p:spPr>
          <a:xfrm>
            <a:off x="484094" y="1127139"/>
            <a:ext cx="839993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Одним из способов определения преобразования может быть следующий: найти ключевые точки лица (центры глаз, кончик носа) и вычислить такую матрицу, в результате применения которой кончик носа окажется по центру изображения, а глаза выровняются на одном горизонтальном уровне. </a:t>
            </a:r>
          </a:p>
          <a:p>
            <a:pPr algn="l"/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Альтернатива — снова нейросеть.</a:t>
            </a:r>
          </a:p>
          <a:p>
            <a:pPr algn="l"/>
            <a:endParaRPr lang="ru-RU" sz="1200" b="0" i="0" dirty="0">
              <a:solidFill>
                <a:srgbClr val="111111"/>
              </a:solidFill>
              <a:effectLst/>
              <a:latin typeface="-apple-system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CB09DFE-DE44-F61D-67EE-491876B98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1185" y1="93949" x2="41595" y2="7006"/>
                        <a14:foregroundMark x1="1185" y1="4459" x2="42241" y2="95223"/>
                        <a14:foregroundMark x1="2263" y1="49682" x2="41487" y2="48408"/>
                        <a14:foregroundMark x1="42349" y1="50637" x2="16272" y2="42994"/>
                        <a14:foregroundMark x1="11746" y1="2866" x2="28341" y2="2548"/>
                        <a14:foregroundMark x1="39332" y1="33439" x2="41272" y2="89172"/>
                        <a14:foregroundMark x1="55065" y1="60828" x2="61530" y2="41720"/>
                        <a14:foregroundMark x1="74569" y1="12739" x2="97522" y2="84395"/>
                        <a14:foregroundMark x1="74892" y1="87580" x2="91487" y2="25159"/>
                        <a14:backgroundMark x1="46875" y1="4459" x2="68750" y2="73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4325" y="2742080"/>
            <a:ext cx="5995350" cy="2028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5306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Экстрактор</a:t>
            </a:r>
            <a:endParaRPr b="0" dirty="0"/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168292" y="2482555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BCB0BC1-DD9A-6F96-BEBE-FD7D444BBEEE}"/>
              </a:ext>
            </a:extLst>
          </p:cNvPr>
          <p:cNvSpPr txBox="1"/>
          <p:nvPr/>
        </p:nvSpPr>
        <p:spPr>
          <a:xfrm>
            <a:off x="466164" y="1029354"/>
            <a:ext cx="839993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dirty="0">
                <a:solidFill>
                  <a:srgbClr val="111111"/>
                </a:solidFill>
                <a:latin typeface="-apple-system"/>
              </a:rPr>
              <a:t>Н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астало время строить вектор — этим занимается компонент, называемый экстрактором, основной элемент всей системы. Он принимает на вход картинки фиксированного разрешения — обычно 90–130 пикселей, такой размер позволяет соблюсти баланс между точностью работы алгоритма и его скоростью. Экстракция вектора — завершающий этап </a:t>
            </a:r>
            <a:r>
              <a:rPr lang="ru-RU" sz="1600" b="0" i="0" dirty="0" err="1">
                <a:solidFill>
                  <a:srgbClr val="111111"/>
                </a:solidFill>
                <a:effectLst/>
                <a:latin typeface="-apple-system"/>
              </a:rPr>
              <a:t>пайплайна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 обработки лица:</a:t>
            </a:r>
            <a:endParaRPr lang="ru-RU" sz="1200" b="0" i="0" dirty="0">
              <a:solidFill>
                <a:srgbClr val="111111"/>
              </a:solidFill>
              <a:effectLst/>
              <a:latin typeface="-apple-system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0141AC8-B272-C9D6-BA90-6C9DEF49A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89690">
                        <a14:foregroundMark x1="2217" y1="90141" x2="9756" y2="10563"/>
                        <a14:foregroundMark x1="15188" y1="57042" x2="24501" y2="40493"/>
                        <a14:foregroundMark x1="28825" y1="90845" x2="36696" y2="7746"/>
                        <a14:foregroundMark x1="28603" y1="16549" x2="37472" y2="78169"/>
                        <a14:foregroundMark x1="39690" y1="59155" x2="55765" y2="39085"/>
                        <a14:foregroundMark x1="72395" y1="61268" x2="84812" y2="404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82" y="2660945"/>
            <a:ext cx="7389835" cy="2326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6CB9730-7268-D4EF-BE13-F880BED04533}"/>
                  </a:ext>
                </a:extLst>
              </p:cNvPr>
              <p:cNvSpPr txBox="1"/>
              <p:nvPr/>
            </p:nvSpPr>
            <p:spPr>
              <a:xfrm>
                <a:off x="6879662" y="2816054"/>
                <a:ext cx="1768456" cy="201651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ru-RU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ru-RU" sz="2000" b="0" i="1" smtClean="0">
                                    <a:latin typeface="Cambria Math" panose="02040503050406030204" pitchFamily="18" charset="0"/>
                                  </a:rPr>
                                  <m:t>0.07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latin typeface="Cambria Math" panose="02040503050406030204" pitchFamily="18" charset="0"/>
                                  </a:rPr>
                                  <m:t>−0.12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latin typeface="Cambria Math" panose="02040503050406030204" pitchFamily="18" charset="0"/>
                                  </a:rPr>
                                  <m:t>0.14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latin typeface="Cambria Math" panose="02040503050406030204" pitchFamily="18" charset="0"/>
                                  </a:rPr>
                                  <m:t>0.21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latin typeface="Cambria Math" panose="02040503050406030204" pitchFamily="18" charset="0"/>
                                  </a:rPr>
                                  <m:t>−0.09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latin typeface="Cambria Math" panose="02040503050406030204" pitchFamily="18" charset="0"/>
                                  </a:rPr>
                                  <m:t>−0.26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LID4096" sz="20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6CB9730-7268-D4EF-BE13-F880BED045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9662" y="2816054"/>
                <a:ext cx="1768456" cy="201651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2662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Обучение экстрактора</a:t>
            </a:r>
            <a:endParaRPr b="0" dirty="0"/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141398" y="1208897"/>
            <a:ext cx="8164809" cy="0"/>
          </a:xfrm>
          <a:prstGeom prst="straightConnector1">
            <a:avLst/>
          </a:prstGeom>
          <a:noFill/>
          <a:ln w="19050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BCB0BC1-DD9A-6F96-BEBE-FD7D444BBEEE}"/>
              </a:ext>
            </a:extLst>
          </p:cNvPr>
          <p:cNvSpPr txBox="1"/>
          <p:nvPr/>
        </p:nvSpPr>
        <p:spPr>
          <a:xfrm>
            <a:off x="277906" y="1635889"/>
            <a:ext cx="326296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Главное, чего мы ждём от хорошего экстрактора — чтобы он строил как можно более «близкие» векторы для схожих лиц и как можно более «далёкие» — для непохожих. Для этого экстрактор нужно обучить, а для обучения первым делом нам понадобится </a:t>
            </a:r>
            <a:r>
              <a:rPr lang="ru-RU" sz="1600" b="0" i="0" dirty="0" err="1">
                <a:solidFill>
                  <a:srgbClr val="111111"/>
                </a:solidFill>
                <a:effectLst/>
                <a:latin typeface="-apple-system"/>
              </a:rPr>
              <a:t>датасет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-apple-system"/>
              </a:rPr>
              <a:t> — набор размеченных данных. Выглядеть он может примерно так:</a:t>
            </a:r>
            <a:endParaRPr lang="ru-RU" sz="1050" b="0" i="0" dirty="0">
              <a:solidFill>
                <a:srgbClr val="111111"/>
              </a:solidFill>
              <a:effectLst/>
              <a:latin typeface="-apple-system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3E1E55FE-BE4D-9B51-23F9-8A2F47EC87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5603" y1="16379" x2="33683" y2="5891"/>
                        <a14:foregroundMark x1="57608" y1="11638" x2="57608" y2="11638"/>
                        <a14:foregroundMark x1="60441" y1="11207" x2="60441" y2="11207"/>
                        <a14:foregroundMark x1="64428" y1="11207" x2="64428" y2="11207"/>
                        <a14:foregroundMark x1="70829" y1="17672" x2="79958" y2="4310"/>
                        <a14:foregroundMark x1="90136" y1="16092" x2="95173" y2="5460"/>
                        <a14:foregroundMark x1="28856" y1="43966" x2="35362" y2="29167"/>
                        <a14:foregroundMark x1="44701" y1="40374" x2="50787" y2="27011"/>
                        <a14:foregroundMark x1="72403" y1="37069" x2="78909" y2="26149"/>
                        <a14:foregroundMark x1="89822" y1="38937" x2="95488" y2="28592"/>
                        <a14:foregroundMark x1="57503" y1="35776" x2="57503" y2="35776"/>
                        <a14:foregroundMark x1="60546" y1="34483" x2="60546" y2="34483"/>
                        <a14:foregroundMark x1="64428" y1="34626" x2="64428" y2="34626"/>
                        <a14:foregroundMark x1="57817" y1="34914" x2="57817" y2="34914"/>
                        <a14:foregroundMark x1="26863" y1="64080" x2="32214" y2="54310"/>
                        <a14:foregroundMark x1="43337" y1="60201" x2="47744" y2="55029"/>
                        <a14:foregroundMark x1="57608" y1="58333" x2="57608" y2="58333"/>
                        <a14:foregroundMark x1="40609" y1="43391" x2="40084" y2="27299"/>
                        <a14:foregroundMark x1="25079" y1="52155" x2="34732" y2="66523"/>
                        <a14:foregroundMark x1="40818" y1="66236" x2="41133" y2="54741"/>
                        <a14:foregroundMark x1="60965" y1="58190" x2="60965" y2="58190"/>
                        <a14:foregroundMark x1="64743" y1="58908" x2="64743" y2="58908"/>
                        <a14:foregroundMark x1="72928" y1="65374" x2="81322" y2="50000"/>
                        <a14:foregroundMark x1="88562" y1="62787" x2="97901" y2="51868"/>
                        <a14:foregroundMark x1="80588" y1="43391" x2="81217" y2="29167"/>
                        <a14:foregroundMark x1="26023" y1="96264" x2="35782" y2="80316"/>
                        <a14:foregroundMark x1="43966" y1="97414" x2="52781" y2="81178"/>
                        <a14:foregroundMark x1="57922" y1="88649" x2="57922" y2="88649"/>
                        <a14:foregroundMark x1="60546" y1="88649" x2="60546" y2="88649"/>
                        <a14:foregroundMark x1="64218" y1="88937" x2="64218" y2="88937"/>
                        <a14:foregroundMark x1="70514" y1="94397" x2="81427" y2="79454"/>
                        <a14:foregroundMark x1="88982" y1="94684" x2="95278" y2="82615"/>
                        <a14:foregroundMark x1="68206" y1="98132" x2="80693" y2="97845"/>
                        <a14:foregroundMark x1="68101" y1="99138" x2="68101" y2="99138"/>
                        <a14:foregroundMark x1="85729" y1="66523" x2="99056" y2="67098"/>
                        <a14:foregroundMark x1="97692" y1="68103" x2="97692" y2="681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9983" y="1423012"/>
            <a:ext cx="4417545" cy="322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FE32E5-A633-B3CB-9A9C-1DA7E0B08426}"/>
              </a:ext>
            </a:extLst>
          </p:cNvPr>
          <p:cNvSpPr txBox="1"/>
          <p:nvPr/>
        </p:nvSpPr>
        <p:spPr>
          <a:xfrm>
            <a:off x="3729317" y="1808022"/>
            <a:ext cx="2375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/>
              <a:t>Персона 1</a:t>
            </a:r>
            <a:endParaRPr lang="LID4096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7DDBB7-08FC-2F69-45D1-22F0A3C411FF}"/>
              </a:ext>
            </a:extLst>
          </p:cNvPr>
          <p:cNvSpPr txBox="1"/>
          <p:nvPr/>
        </p:nvSpPr>
        <p:spPr>
          <a:xfrm>
            <a:off x="3729317" y="2587141"/>
            <a:ext cx="2375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/>
              <a:t>Персона 2</a:t>
            </a:r>
            <a:endParaRPr lang="LID4096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29CF89-6C33-BE00-D741-CDF631C96772}"/>
              </a:ext>
            </a:extLst>
          </p:cNvPr>
          <p:cNvSpPr txBox="1"/>
          <p:nvPr/>
        </p:nvSpPr>
        <p:spPr>
          <a:xfrm>
            <a:off x="3729317" y="3308959"/>
            <a:ext cx="2375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/>
              <a:t>Персона 3</a:t>
            </a:r>
            <a:endParaRPr lang="LID4096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365FC7-C7A2-55CC-E725-B8D9271FE614}"/>
              </a:ext>
            </a:extLst>
          </p:cNvPr>
          <p:cNvSpPr txBox="1"/>
          <p:nvPr/>
        </p:nvSpPr>
        <p:spPr>
          <a:xfrm>
            <a:off x="3729316" y="4341755"/>
            <a:ext cx="2375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/>
              <a:t>Персона </a:t>
            </a:r>
            <a:r>
              <a:rPr lang="en-US" i="1" dirty="0"/>
              <a:t>N</a:t>
            </a:r>
            <a:endParaRPr lang="LID4096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92B2DE-465D-0B6B-EFC9-FABD6539E60E}"/>
              </a:ext>
            </a:extLst>
          </p:cNvPr>
          <p:cNvSpPr txBox="1"/>
          <p:nvPr/>
        </p:nvSpPr>
        <p:spPr>
          <a:xfrm>
            <a:off x="4762500" y="3578542"/>
            <a:ext cx="37562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…………………………………………………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782962408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Lines Pitch Deck by Slidesgo">
  <a:themeElements>
    <a:clrScheme name="Simple Light">
      <a:dk1>
        <a:srgbClr val="302926"/>
      </a:dk1>
      <a:lt1>
        <a:srgbClr val="E7E7E7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0292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1309</Words>
  <Application>Microsoft Office PowerPoint</Application>
  <PresentationFormat>Экран (16:9)</PresentationFormat>
  <Paragraphs>74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5" baseType="lpstr">
      <vt:lpstr>Arial</vt:lpstr>
      <vt:lpstr>Nunito</vt:lpstr>
      <vt:lpstr>Fira Sans</vt:lpstr>
      <vt:lpstr>Roboto Condensed Light</vt:lpstr>
      <vt:lpstr>Abril Fatface</vt:lpstr>
      <vt:lpstr>-apple-system</vt:lpstr>
      <vt:lpstr>Cambria Math</vt:lpstr>
      <vt:lpstr>Elegant Lines Pitch Deck by Slidesgo</vt:lpstr>
      <vt:lpstr>FACE ID TECHNOLOGY</vt:lpstr>
      <vt:lpstr>Что посеешь, то и пожнешь</vt:lpstr>
      <vt:lpstr>Что посеешь, то и пожнешь</vt:lpstr>
      <vt:lpstr>Что посеешь, то и пожнешь</vt:lpstr>
      <vt:lpstr>Детектор</vt:lpstr>
      <vt:lpstr>Нормализатор</vt:lpstr>
      <vt:lpstr>Нормализатор</vt:lpstr>
      <vt:lpstr>Экстрактор</vt:lpstr>
      <vt:lpstr>Обучение экстрактора</vt:lpstr>
      <vt:lpstr>Почему и как?</vt:lpstr>
      <vt:lpstr>Оцениваем качество изображения</vt:lpstr>
      <vt:lpstr>Что с качеством?</vt:lpstr>
      <vt:lpstr>Что с качеством?</vt:lpstr>
      <vt:lpstr>Что с качеством?</vt:lpstr>
      <vt:lpstr>Что с качеством?</vt:lpstr>
      <vt:lpstr>А ипфоны что?</vt:lpstr>
      <vt:lpstr>THX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ID TECHNOLOGY</dc:title>
  <dc:creator>Dead Owwl</dc:creator>
  <cp:lastModifiedBy>Dead Owwl</cp:lastModifiedBy>
  <cp:revision>1</cp:revision>
  <dcterms:modified xsi:type="dcterms:W3CDTF">2022-12-05T13:11:11Z</dcterms:modified>
</cp:coreProperties>
</file>